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20" r:id="rId2"/>
    <p:sldId id="257" r:id="rId3"/>
    <p:sldId id="267" r:id="rId4"/>
    <p:sldId id="258" r:id="rId5"/>
    <p:sldId id="269" r:id="rId6"/>
    <p:sldId id="270" r:id="rId7"/>
    <p:sldId id="261" r:id="rId8"/>
    <p:sldId id="283" r:id="rId9"/>
    <p:sldId id="282" r:id="rId10"/>
    <p:sldId id="260" r:id="rId11"/>
    <p:sldId id="265" r:id="rId12"/>
    <p:sldId id="279" r:id="rId13"/>
    <p:sldId id="275" r:id="rId14"/>
    <p:sldId id="273" r:id="rId15"/>
    <p:sldId id="280" r:id="rId16"/>
    <p:sldId id="646" r:id="rId17"/>
    <p:sldId id="278" r:id="rId18"/>
    <p:sldId id="284" r:id="rId19"/>
    <p:sldId id="274" r:id="rId20"/>
    <p:sldId id="422" r:id="rId21"/>
    <p:sldId id="423" r:id="rId22"/>
    <p:sldId id="461" r:id="rId23"/>
    <p:sldId id="465" r:id="rId24"/>
    <p:sldId id="409" r:id="rId25"/>
    <p:sldId id="330" r:id="rId26"/>
    <p:sldId id="417" r:id="rId27"/>
    <p:sldId id="499" r:id="rId28"/>
    <p:sldId id="395" r:id="rId29"/>
    <p:sldId id="346" r:id="rId30"/>
    <p:sldId id="347" r:id="rId31"/>
    <p:sldId id="348" r:id="rId32"/>
    <p:sldId id="352" r:id="rId33"/>
    <p:sldId id="595" r:id="rId34"/>
    <p:sldId id="604" r:id="rId35"/>
    <p:sldId id="605" r:id="rId36"/>
    <p:sldId id="644" r:id="rId37"/>
    <p:sldId id="382" r:id="rId38"/>
    <p:sldId id="476" r:id="rId39"/>
    <p:sldId id="331" r:id="rId40"/>
    <p:sldId id="593" r:id="rId41"/>
    <p:sldId id="488" r:id="rId42"/>
    <p:sldId id="647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25" autoAdjust="0"/>
    <p:restoredTop sz="94717" autoAdjust="0"/>
  </p:normalViewPr>
  <p:slideViewPr>
    <p:cSldViewPr snapToGrid="0">
      <p:cViewPr varScale="1">
        <p:scale>
          <a:sx n="101" d="100"/>
          <a:sy n="101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2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236E5-98B8-4C13-B7DB-069371C66890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EAA2C-F260-41BE-B9C9-D52D6B17FA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7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3AC0B357-1926-4F43-8EA8-44B1A743B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4682DB-77CE-4071-9A22-4FA0E3A5915C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C4E72099-32C5-4BE4-9F3F-EFCFFCBB3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BDFABD1-A36D-4560-B2E9-9E5402A742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8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E5F3E-C7AA-4E99-93DF-1C92E5E941DF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595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9E35C-7185-478A-AE38-CB0E42AEC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D94707C-9BBD-422F-9DCD-1A63FF9D7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E0A1FD-46D2-4B55-BE9A-B82F9C49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A7D51A-8E85-483C-A7BD-615FB920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F67B1F-B461-4790-835E-A20490F1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08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D8B739-94AE-46D6-AD77-8FFF776F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A956F75-7584-47CC-8387-994AFBEC1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CD896F-A982-4344-AC80-C6026273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CFAD7F-5F97-4F8B-9F62-21191FB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8AA58C-CA6C-4616-90DA-1492A8A0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09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778F606-407B-4445-875A-1A0F71756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0ADA735-2428-41C9-B7EC-8A24A2C05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506D52-5844-4E09-98B5-83B915E0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DEDB9C-6F25-4643-986B-DEC9AAD6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6892A8-1BD7-403C-AC16-2CB3C15E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031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524000" y="609601"/>
            <a:ext cx="10399184" cy="54514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1A4BA-0A55-421B-B4F9-9A7BE761A1B5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3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F6532-86C9-4429-8008-9A3B13DB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81D902-5EAC-40F8-80CA-6976B845D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F5A63E-D90F-4225-B93C-8ACCB7550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0D198D-2C7F-4A4B-8F19-1443199A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AF8630-EE21-4614-BB50-6E166C17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50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4B73A-B367-49CA-8AF8-C7D28D75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3F9E55E-2646-4D67-89C6-EDEE74A4C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7606CF-11E2-409A-9480-647B3B98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9E2D67-A782-4AB2-A24E-5ABDF5A5C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CED5D4-F227-4B34-8BF1-6DAA877D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38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8425C-4635-4512-9951-C9581E10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9018F-B13F-414B-8026-0EB0EF2AD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949E74-4704-4593-9A32-9F66CB25C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38B56F-A6CF-4BE2-92EE-03E7A5F3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CB70F6-D555-413E-AAE9-DC0E4734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809356-67E1-4F46-A4E1-E93859C7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93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3BAC8-8055-4A5F-A049-A01B04FF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8ACDE6-CE95-4B32-8960-FC337311B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618D94B-0C07-434E-AD0B-57CC4C884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0C140F7-B80B-4C43-83D8-39ECAC168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16E2ECD-4219-4C24-93A7-BF919A9EB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F163871-3529-48BB-8121-1AAAE279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BBFBB3F-6300-498E-8166-07A52FFB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162A590-3652-4EA7-8192-DDA7D7A1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48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26C35-022D-4B7B-8053-6217465C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7C61A3-A34F-4355-80AA-BDD345FA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E25B4B-2787-48DC-9375-BF2E962F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31D038-4657-4DA4-A6DD-1B63796D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50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BB43452-0CE6-4E21-958C-AC9E5CBE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7A0A0E2-A700-4F0D-83C5-3D48B33D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5C1FA3-EEC9-45F0-BBA0-DDFFA034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3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43FA9-28A2-439A-9841-E38AB5553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67FEE0-889B-4445-AD57-79D6533D7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EA2C142-68B3-47C5-A9AE-5BA8AC638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E095A5-EA59-47F5-8F65-CF591C8F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035711-F996-4365-B979-17C57E0D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879886-2E18-4A1D-9ED8-704A89F3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80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C5030-7A6B-45BE-89E6-E577EB0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77F02EC-006B-4D89-85DB-57B66C59E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E959DE4-CAF3-4AAD-BA43-94506F3AA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AEA55A-B604-4D82-88C1-4CFA324BF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6ED662-A5BB-4DA5-B005-47565D35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081F37-47BC-4033-8BE4-5BEE26C5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48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7423D88-D866-4377-9BDC-9DFFC3C0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A62776A-19BD-42F6-9A81-F9545A3FB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0C9A2C-1F99-4A9F-B4AF-DCF0F430A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A998D-EA8E-4788-B443-13B8A4611282}" type="datetimeFigureOut">
              <a:rPr lang="cs-CZ" smtClean="0"/>
              <a:t>2.12.2019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935B0C-CAD6-40D9-92BB-35B237503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F5787C-120F-4AB9-AC56-C6FB8294B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BDEE8-CB77-413B-823B-4DF7DD3DC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%C4%9Btsk%C3%BD_fond_Organizace_spojen%C3%BDch_n%C3%A1rod%C5%AF" TargetMode="External"/><Relationship Id="rId2" Type="http://schemas.openxmlformats.org/officeDocument/2006/relationships/hyperlink" Target="https://cs.wikipedia.org/wiki/Sv%C4%9Btov%C3%A1_zdravotnick%C3%A1_organiza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P%C3%A1kist%C3%A1n" TargetMode="External"/><Relationship Id="rId5" Type="http://schemas.openxmlformats.org/officeDocument/2006/relationships/hyperlink" Target="https://cs.wikipedia.org/wiki/Afgh%C3%A1nist%C3%A1n" TargetMode="External"/><Relationship Id="rId4" Type="http://schemas.openxmlformats.org/officeDocument/2006/relationships/hyperlink" Target="https://cs.wikipedia.org/wiki/Endemi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Smrtnos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hyperlink" Target="https://www.google.cz/url?q=http://www.liftcomp.cz/produkty/plosiny/sikme-schodistove-plosiny&amp;sa=U&amp;ei=WINLU5e-H6Wd7gbwh4GoBg&amp;ved=0CE4Q9QEwEDisAg&amp;usg=AFQjCNENebcyXCv512ahuC_CJMrLR4ixvA" TargetMode="External"/><Relationship Id="rId18" Type="http://schemas.openxmlformats.org/officeDocument/2006/relationships/image" Target="../media/image24.jpeg"/><Relationship Id="rId3" Type="http://schemas.openxmlformats.org/officeDocument/2006/relationships/hyperlink" Target="https://www.google.cz/url?q=http://www.n-i-s.cz/cz/antropometrie-a-dimenzovani/page/342/&amp;sa=U&amp;ei=ooFLU4CaEcWu7Aar9IHwBQ&amp;ved=0CEAQ9QEwCQ&amp;usg=AFQjCNGiX66FD362hv2RqVI0v0zjO7Q41g" TargetMode="External"/><Relationship Id="rId21" Type="http://schemas.openxmlformats.org/officeDocument/2006/relationships/hyperlink" Target="https://www.google.cz/url?q=http://www.mediteran.cz/chorvatsko~kvarnerska-riviera~ostrov-krk-punat/hotel-park-punat.html?idZajezdu%3D3680%26idTypDopravy%3D0&amp;sa=U&amp;ei=CYVLU9biC62w7AaRpoGQCg&amp;ved=0CD4Q9QEwCDh4&amp;usg=AFQjCNGliOU1qpIQjd-TbH1I2eVjwt1Odw" TargetMode="External"/><Relationship Id="rId7" Type="http://schemas.openxmlformats.org/officeDocument/2006/relationships/hyperlink" Target="https://www.google.cz/url?q=http://www.financninoviny.cz/zpravy/osoba-se-zdravotnim-postizenim/233589&amp;sa=U&amp;ei=EYJLU9P0N_Ou7AbKqYHwDg&amp;ved=0CEQQ9QEwCw&amp;usg=AFQjCNGfPapHX4wsAMAtxDOY5pf-E-cL-g" TargetMode="External"/><Relationship Id="rId12" Type="http://schemas.openxmlformats.org/officeDocument/2006/relationships/image" Target="../media/image21.jpeg"/><Relationship Id="rId17" Type="http://schemas.openxmlformats.org/officeDocument/2006/relationships/hyperlink" Target="https://www.google.cz/url?q=http://www.liftcomp.cz/produkty/plosiny/sikme-schodistove-plosiny&amp;sa=U&amp;ei=nINLU-v2DKrR7AbmkIGoCA&amp;ved=0CDwQ9QEwBzjoAg&amp;usg=AFQjCNHGjDZwsOImnfkQWKIkokQmh6TL7Q" TargetMode="External"/><Relationship Id="rId2" Type="http://schemas.openxmlformats.org/officeDocument/2006/relationships/image" Target="../media/image16.jpeg"/><Relationship Id="rId16" Type="http://schemas.openxmlformats.org/officeDocument/2006/relationships/image" Target="../media/image23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hyperlink" Target="https://www.google.cz/url?q=http://ustecky.denik.cz/zpravy_region/postizene-zeny-z-hlinan-se-pripravuji-na-normalni-zivot-jejich-ustav-skonci-2012.html&amp;sa=U&amp;ei=y4JLU-qJDqTY7Aa0lYHgAg&amp;ved=0CE4Q9QEwEDi0AQ&amp;usg=AFQjCNEWzSYmAgrZz4kUVkHU0K2HhITJdQ" TargetMode="External"/><Relationship Id="rId5" Type="http://schemas.openxmlformats.org/officeDocument/2006/relationships/hyperlink" Target="https://www.google.cz/url?q=http://www.ortoservis.cz/pages/clanky-a-rady/clanky-a-rady.php&amp;sa=U&amp;ei=5IFLU93nLI7B7AaojoH4CQ&amp;ved=0CDwQ9QEwBw&amp;usg=AFQjCNH1C7V-ta9Zu_6HLPB9ENP4bPxMdg" TargetMode="External"/><Relationship Id="rId15" Type="http://schemas.openxmlformats.org/officeDocument/2006/relationships/hyperlink" Target="https://www.google.cz/url?q=http://ligavozick.skynet.cz/ip/bariery_skolici_pomucka/Obsah/kapitola_4_cast_3.htm&amp;sa=U&amp;ei=WINLU5e-H6Wd7gbwh4GoBg&amp;ved=0CFIQ9QEwEjisAg&amp;usg=AFQjCNFxOiQr2dNVjtBvCESnN--fwgSlSw" TargetMode="External"/><Relationship Id="rId10" Type="http://schemas.openxmlformats.org/officeDocument/2006/relationships/image" Target="../media/image20.jpeg"/><Relationship Id="rId19" Type="http://schemas.openxmlformats.org/officeDocument/2006/relationships/hyperlink" Target="https://www.google.cz/url?q=http://gienger-koupelny.cz/produkty/program-pro-telesne-postizene/&amp;sa=U&amp;ei=W4RLU_ytEIee7Aai3YCQDQ&amp;ved=0CDwQ9QEwBziUBQ&amp;usg=AFQjCNFgq-ZZfbYn2Cf-So5RnljDS8dUZQ" TargetMode="External"/><Relationship Id="rId4" Type="http://schemas.openxmlformats.org/officeDocument/2006/relationships/image" Target="../media/image17.jpeg"/><Relationship Id="rId9" Type="http://schemas.openxmlformats.org/officeDocument/2006/relationships/hyperlink" Target="https://www.google.cz/url?q=http://www.ju-lbc.cz/cs/poskytovane-sluzby/pobytove-sluzby/dum-h/&amp;sa=U&amp;ei=VYJLU7yRHOOP7AbQgoCADw&amp;ved=0CC4Q9QEwADg8&amp;usg=AFQjCNETvAkSd3iSkMlSiyAXFwGtuj2Uiw" TargetMode="External"/><Relationship Id="rId14" Type="http://schemas.openxmlformats.org/officeDocument/2006/relationships/image" Target="../media/image22.jpeg"/><Relationship Id="rId2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wikiskripta.eu/w/Soubor:Polio_spinal_diagram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z/url?sa=i&amp;rct=j&amp;q=&amp;esrc=s&amp;source=images&amp;cd=&amp;cad=rja&amp;uact=8&amp;ved=2ahUKEwiO4K6Js_bdAhWNMewKHRCuC2cQjRx6BAgBEAU&amp;url=http://www.bydleni-iq.cz/temata/interiery/byty-bez-barier/&amp;psig=AOvVaw3u2AmiHPlkkdF1UCCXYzvu&amp;ust=1539072746630363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Bolest" TargetMode="External"/><Relationship Id="rId7" Type="http://schemas.openxmlformats.org/officeDocument/2006/relationships/hyperlink" Target="https://www.wikiskripta.eu/w/Srdce" TargetMode="External"/><Relationship Id="rId2" Type="http://schemas.openxmlformats.org/officeDocument/2006/relationships/hyperlink" Target="https://www.wikiskripta.eu/w/Fascikula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Jazyk" TargetMode="External"/><Relationship Id="rId5" Type="http://schemas.openxmlformats.org/officeDocument/2006/relationships/hyperlink" Target="https://www.wikiskripta.eu/w/Larynx" TargetMode="External"/><Relationship Id="rId4" Type="http://schemas.openxmlformats.org/officeDocument/2006/relationships/hyperlink" Target="https://www.wikiskripta.eu/w/Faryn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Protil%C3%A1tky" TargetMode="External"/><Relationship Id="rId2" Type="http://schemas.openxmlformats.org/officeDocument/2006/relationships/hyperlink" Target="https://www.wikiskripta.eu/w/Mozkom%C3%AD%C5%A1n%C3%AD_mo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skripta.eu/w/Polyradikuloneuritid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Tetanus" TargetMode="External"/><Relationship Id="rId3" Type="http://schemas.openxmlformats.org/officeDocument/2006/relationships/hyperlink" Target="https://cs.wikipedia.org/w/index.php?title=Sabinova_vakc%C3%ADna&amp;action=edit&amp;redlink=1" TargetMode="External"/><Relationship Id="rId7" Type="http://schemas.openxmlformats.org/officeDocument/2006/relationships/hyperlink" Target="https://cs.wikipedia.org/wiki/Z%C3%A1%C5%A1krt" TargetMode="External"/><Relationship Id="rId2" Type="http://schemas.openxmlformats.org/officeDocument/2006/relationships/hyperlink" Target="https://cs.wikipedia.org/w/index.php?title=%C5%BDiv%C3%A1_vakc%C3%ADna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Infanrix_Hexa" TargetMode="External"/><Relationship Id="rId11" Type="http://schemas.openxmlformats.org/officeDocument/2006/relationships/hyperlink" Target="https://cs.wikipedia.org/wiki/Haemophilus_influenzae" TargetMode="External"/><Relationship Id="rId5" Type="http://schemas.openxmlformats.org/officeDocument/2006/relationships/hyperlink" Target="https://cs.wikipedia.org/w/index.php?title=Inaktivovan%C3%A1_vakc%C3%ADna&amp;action=edit&amp;redlink=1" TargetMode="External"/><Relationship Id="rId10" Type="http://schemas.openxmlformats.org/officeDocument/2006/relationships/hyperlink" Target="https://cs.wikipedia.org/wiki/Hepatitida_B" TargetMode="External"/><Relationship Id="rId4" Type="http://schemas.openxmlformats.org/officeDocument/2006/relationships/hyperlink" Target="https://cs.wikipedia.org/wiki/Sv%C4%9Btov%C3%A1_zdravotnick%C3%A1_organizace" TargetMode="External"/><Relationship Id="rId9" Type="http://schemas.openxmlformats.org/officeDocument/2006/relationships/hyperlink" Target="https://cs.wikipedia.org/wiki/%C4%8Cern%C3%BD_ka%C5%A1e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klinika z dal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ctrTitle"/>
          </p:nvPr>
        </p:nvSpPr>
        <p:spPr>
          <a:xfrm>
            <a:off x="58783" y="1197116"/>
            <a:ext cx="12074434" cy="1736725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sz="4400" dirty="0">
                <a:solidFill>
                  <a:schemeClr val="bg1"/>
                </a:solidFill>
              </a:rPr>
              <a:t>Poliomyelitis, zkušenosti z </a:t>
            </a:r>
            <a:r>
              <a:rPr lang="cs-CZ" altLang="cs-CZ" sz="4400" dirty="0" err="1">
                <a:solidFill>
                  <a:schemeClr val="bg1"/>
                </a:solidFill>
              </a:rPr>
              <a:t>Polio</a:t>
            </a:r>
            <a:r>
              <a:rPr lang="cs-CZ" altLang="cs-CZ" sz="4400" dirty="0">
                <a:solidFill>
                  <a:schemeClr val="bg1"/>
                </a:solidFill>
              </a:rPr>
              <a:t> poradny, </a:t>
            </a:r>
            <a:br>
              <a:rPr lang="cs-CZ" altLang="cs-CZ" sz="4400" dirty="0">
                <a:solidFill>
                  <a:schemeClr val="bg1"/>
                </a:solidFill>
              </a:rPr>
            </a:br>
            <a:r>
              <a:rPr lang="cs-CZ" altLang="cs-CZ" sz="4400" dirty="0">
                <a:solidFill>
                  <a:schemeClr val="bg1"/>
                </a:solidFill>
              </a:rPr>
              <a:t>současnost občanů po poliomyelitis.</a:t>
            </a:r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endParaRPr lang="cs-CZ" altLang="cs-CZ" dirty="0">
              <a:solidFill>
                <a:schemeClr val="bg1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7566" y="5191125"/>
            <a:ext cx="12074434" cy="1511300"/>
          </a:xfrm>
        </p:spPr>
        <p:txBody>
          <a:bodyPr>
            <a:normAutofit fontScale="77500" lnSpcReduction="20000"/>
          </a:bodyPr>
          <a:lstStyle/>
          <a:p>
            <a:pPr algn="l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FFCC00"/>
                </a:solidFill>
                <a:latin typeface="+mj-lt"/>
              </a:rPr>
              <a:t>.</a:t>
            </a:r>
          </a:p>
          <a:p>
            <a:pPr algn="l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800" dirty="0">
              <a:solidFill>
                <a:schemeClr val="bg1"/>
              </a:solidFill>
              <a:latin typeface="+mj-lt"/>
            </a:endParaRPr>
          </a:p>
          <a:p>
            <a:pPr algn="l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800" dirty="0">
                <a:solidFill>
                  <a:schemeClr val="bg1"/>
                </a:solidFill>
                <a:latin typeface="+mj-lt"/>
              </a:rPr>
              <a:t/>
            </a:r>
            <a:br>
              <a:rPr lang="cs-CZ" sz="2800" dirty="0">
                <a:solidFill>
                  <a:schemeClr val="bg1"/>
                </a:solidFill>
                <a:latin typeface="+mj-lt"/>
              </a:rPr>
            </a:br>
            <a:endParaRPr lang="cs-CZ" sz="2800" dirty="0">
              <a:solidFill>
                <a:schemeClr val="bg1"/>
              </a:solidFill>
              <a:latin typeface="+mj-lt"/>
            </a:endParaRPr>
          </a:p>
          <a:p>
            <a:pPr algn="l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chemeClr val="bg1"/>
                </a:solidFill>
                <a:latin typeface="+mj-lt"/>
              </a:rPr>
              <a:t>prof. MUDr. Olga Švestková, </a:t>
            </a:r>
            <a:r>
              <a:rPr lang="cs-CZ" sz="2000" dirty="0" err="1">
                <a:solidFill>
                  <a:schemeClr val="bg1"/>
                </a:solidFill>
                <a:latin typeface="+mj-lt"/>
              </a:rPr>
              <a:t>Ph</a:t>
            </a:r>
            <a:r>
              <a:rPr lang="cs-CZ" sz="2000" dirty="0">
                <a:solidFill>
                  <a:schemeClr val="bg1"/>
                </a:solidFill>
                <a:latin typeface="+mj-lt"/>
              </a:rPr>
              <a:t>. D, Klinika rehabilitačního lékařství 1. lékařské fakulty Univerzity Karlovy a Všeobecné fakultní  nemocnice v Praze</a:t>
            </a:r>
          </a:p>
        </p:txBody>
      </p:sp>
    </p:spTree>
    <p:extLst>
      <p:ext uri="{BB962C8B-B14F-4D97-AF65-F5344CB8AC3E}">
        <p14:creationId xmlns:p14="http://schemas.microsoft.com/office/powerpoint/2010/main" val="111366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99B3EA-7F41-470C-9908-8113C665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19" y="472521"/>
            <a:ext cx="10515600" cy="6197219"/>
          </a:xfrm>
        </p:spPr>
        <p:txBody>
          <a:bodyPr>
            <a:noAutofit/>
          </a:bodyPr>
          <a:lstStyle/>
          <a:p>
            <a:pPr algn="just"/>
            <a:r>
              <a:rPr lang="cs-CZ" sz="3200" dirty="0">
                <a:effectLst/>
              </a:rPr>
              <a:t>Jediným přenašečem dětské obrny je člověk. Vakcína proti obrně byla vynalezena v 50. letech a bezprostředně poté se frekvence výskytu obrny v mnoha industrializovaných zemích výrazně snížila. Československo se stalo první zemí na světě, kde byla obrna vymýcena na národní úrovni. Nicméně v roce 2007 bylo v Česku stále ještě asi 10 000 lidí, kteří nesli následky ze svého onemocnění. </a:t>
            </a:r>
          </a:p>
          <a:p>
            <a:pPr algn="just"/>
            <a:r>
              <a:rPr lang="cs-CZ" sz="3200" dirty="0">
                <a:effectLst/>
              </a:rPr>
              <a:t>Úsilí o globální vymýcení se datuje od roku 1988 a je do něho zapojena řada mezinárodních organizací jako </a:t>
            </a:r>
            <a:r>
              <a:rPr lang="cs-CZ" sz="3200" dirty="0">
                <a:effectLst/>
                <a:hlinkClick r:id="rId2" tooltip="Světová zdravotnická organizace"/>
              </a:rPr>
              <a:t>Světová zdravotnická organizace</a:t>
            </a:r>
            <a:r>
              <a:rPr lang="cs-CZ" sz="3200" dirty="0">
                <a:effectLst/>
              </a:rPr>
              <a:t> a </a:t>
            </a:r>
            <a:r>
              <a:rPr lang="cs-CZ" sz="3200" dirty="0">
                <a:effectLst/>
                <a:hlinkClick r:id="rId3" tooltip="Dětský fond Organizace spojených národů"/>
              </a:rPr>
              <a:t>UNICEF</a:t>
            </a:r>
            <a:r>
              <a:rPr lang="cs-CZ" sz="3200" dirty="0">
                <a:effectLst/>
              </a:rPr>
              <a:t>. V roce 1988 byla dětská obrna </a:t>
            </a:r>
            <a:r>
              <a:rPr lang="cs-CZ" sz="3200" dirty="0">
                <a:effectLst/>
                <a:hlinkClick r:id="rId4" tooltip="Endemie"/>
              </a:rPr>
              <a:t>endemická</a:t>
            </a:r>
            <a:r>
              <a:rPr lang="cs-CZ" sz="3200" dirty="0">
                <a:effectLst/>
              </a:rPr>
              <a:t> ve 125 zemích a bylo zaznamenáno 350 tisíc nových případů. V roce 2016 zůstávaly endemické tři státy – </a:t>
            </a:r>
            <a:r>
              <a:rPr lang="cs-CZ" sz="3200" dirty="0">
                <a:effectLst/>
                <a:hlinkClick r:id="rId5" tooltip="Afghánistán"/>
              </a:rPr>
              <a:t>Afghánistán</a:t>
            </a:r>
            <a:r>
              <a:rPr lang="cs-CZ" sz="3200" dirty="0">
                <a:effectLst/>
              </a:rPr>
              <a:t>, </a:t>
            </a:r>
            <a:r>
              <a:rPr lang="cs-CZ" sz="3200" dirty="0">
                <a:effectLst/>
                <a:hlinkClick r:id="rId6" tooltip="Pákistán"/>
              </a:rPr>
              <a:t>Pákistán</a:t>
            </a:r>
            <a:r>
              <a:rPr lang="cs-CZ" sz="3200" u="sng" dirty="0">
                <a:solidFill>
                  <a:schemeClr val="accent1"/>
                </a:solidFill>
                <a:effectLst/>
              </a:rPr>
              <a:t>, Nigérie</a:t>
            </a:r>
            <a:r>
              <a:rPr lang="cs-CZ" sz="3200" u="sng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551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4A4755-C89C-4F24-AC95-024A2846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821" y="920750"/>
            <a:ext cx="10515600" cy="4351338"/>
          </a:xfrm>
        </p:spPr>
        <p:txBody>
          <a:bodyPr/>
          <a:lstStyle/>
          <a:p>
            <a:r>
              <a:rPr lang="cs-CZ" sz="3200" dirty="0">
                <a:effectLst/>
              </a:rPr>
              <a:t>Regiony rozdělujeme na: </a:t>
            </a:r>
          </a:p>
          <a:p>
            <a:r>
              <a:rPr lang="cs-CZ" sz="3200" b="1" dirty="0">
                <a:effectLst/>
              </a:rPr>
              <a:t>endemické</a:t>
            </a:r>
            <a:r>
              <a:rPr lang="cs-CZ" sz="3200" dirty="0">
                <a:effectLst/>
              </a:rPr>
              <a:t>: </a:t>
            </a:r>
            <a:r>
              <a:rPr lang="cs-CZ" sz="3200" dirty="0" err="1">
                <a:effectLst/>
              </a:rPr>
              <a:t>Afgánistán</a:t>
            </a:r>
            <a:r>
              <a:rPr lang="cs-CZ" sz="3200" dirty="0">
                <a:effectLst/>
              </a:rPr>
              <a:t>, Nigérie, Pákistán</a:t>
            </a:r>
          </a:p>
          <a:p>
            <a:r>
              <a:rPr lang="cs-CZ" sz="3200" b="1" dirty="0">
                <a:effectLst/>
              </a:rPr>
              <a:t>neendemické</a:t>
            </a:r>
            <a:r>
              <a:rPr lang="cs-CZ" sz="3200" dirty="0">
                <a:effectLst/>
              </a:rPr>
              <a:t>: Středoafrická republika, ČAD, Pobřeží slonoviny, Demokratická republika Kongo, Etiopie, Izrael, Západní břeh Jordánu, Pásmo Gazy, Keňa, </a:t>
            </a:r>
            <a:r>
              <a:rPr lang="cs-CZ" sz="3200" dirty="0" err="1">
                <a:effectLst/>
              </a:rPr>
              <a:t>Liberie</a:t>
            </a:r>
            <a:r>
              <a:rPr lang="cs-CZ" sz="3200" dirty="0">
                <a:effectLst/>
              </a:rPr>
              <a:t>, Mali, Niger, </a:t>
            </a:r>
            <a:r>
              <a:rPr lang="cs-CZ" sz="3200" dirty="0" err="1">
                <a:effectLst/>
              </a:rPr>
              <a:t>Somálie</a:t>
            </a:r>
            <a:r>
              <a:rPr lang="cs-CZ" sz="3200" dirty="0">
                <a:effectLst/>
              </a:rPr>
              <a:t>, Uganda </a:t>
            </a:r>
          </a:p>
          <a:p>
            <a:r>
              <a:rPr lang="cs-CZ" sz="3200" dirty="0">
                <a:effectLst/>
              </a:rPr>
              <a:t>Evropský region byl v červnu 2005 vyhlášen za poliomyelitidy prostý. </a:t>
            </a:r>
            <a:r>
              <a:rPr lang="cs-CZ" sz="3200" b="1" dirty="0">
                <a:effectLst/>
              </a:rPr>
              <a:t>Riziko importu poliomyelitidy stále hrozí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778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8BF94C6-8C5A-4F9F-BA2D-A870AA708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307" y="1283702"/>
            <a:ext cx="9262632" cy="46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98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9B430-DC1D-47F1-9B17-F2D7D9DF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Dětská přenosná obrna se nejvíc vyskytuje v oblastech jako </a:t>
            </a:r>
            <a:r>
              <a:rPr lang="cs-CZ" b="1" dirty="0" err="1"/>
              <a:t>Afgánistán</a:t>
            </a:r>
            <a:r>
              <a:rPr lang="cs-CZ" b="1" dirty="0"/>
              <a:t>, Nigérie a Pákistán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5866707-391B-4C33-B348-08B7410307E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60" y="2264896"/>
            <a:ext cx="9878046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84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CB8FA-08E9-4CE7-B458-8DC1F729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ffectLst/>
              </a:rPr>
              <a:t>Prognóza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DD52E-DDD3-4DB3-88F8-67812DAF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>
              <a:effectLst/>
            </a:endParaRPr>
          </a:p>
          <a:p>
            <a:r>
              <a:rPr lang="cs-CZ" dirty="0">
                <a:effectLst/>
              </a:rPr>
              <a:t>Dobrá u všech forem, kromě paralytické</a:t>
            </a:r>
          </a:p>
          <a:p>
            <a:r>
              <a:rPr lang="cs-CZ" dirty="0">
                <a:effectLst/>
                <a:hlinkClick r:id="rId2"/>
              </a:rPr>
              <a:t>Letalita</a:t>
            </a:r>
            <a:r>
              <a:rPr lang="cs-CZ" dirty="0">
                <a:effectLst/>
              </a:rPr>
              <a:t> paralytické formy je </a:t>
            </a:r>
            <a:r>
              <a:rPr lang="cs-CZ" b="1" dirty="0">
                <a:effectLst/>
              </a:rPr>
              <a:t>5–15 %</a:t>
            </a:r>
            <a:r>
              <a:rPr lang="cs-CZ" dirty="0">
                <a:effectLst/>
              </a:rPr>
              <a:t>, ale u této formy  nedojde k plné  úzdravě</a:t>
            </a:r>
          </a:p>
          <a:p>
            <a:r>
              <a:rPr lang="cs-CZ" dirty="0">
                <a:effectLst/>
              </a:rPr>
              <a:t>Nezvyklá únava, bolesti kloubů a svalů, </a:t>
            </a:r>
            <a:r>
              <a:rPr lang="cs-CZ" dirty="0"/>
              <a:t>paréza až plegie </a:t>
            </a:r>
            <a:r>
              <a:rPr lang="cs-CZ" dirty="0">
                <a:effectLst/>
              </a:rPr>
              <a:t>svalů, přetěžováním fungujících svalových skupin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1468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4710382-1519-4FB4-B15D-7959FBA2E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7" y="1587076"/>
            <a:ext cx="5460173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CD55E6-1633-4C32-B66A-DC95CFAD3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08" y="332678"/>
            <a:ext cx="5008013" cy="63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53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AE8257-F965-4E84-B4A0-601CA2D48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0637"/>
            <a:ext cx="106455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WHO očkovala např. Asii Indie, Pákistán, Bangladéš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r>
              <a:rPr lang="cs-CZ" sz="4000" dirty="0"/>
              <a:t>Označili očkované děti červenou barvou na poslední článek malíčku pravé ruky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r>
              <a:rPr lang="cs-CZ" sz="4000" dirty="0"/>
              <a:t>Rodiče opakovaně chodili s dětmi na očkování 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C0551CBB-18D3-4759-B3D7-BA734FEE7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328" y="440949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6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0AEE7-CC39-41FD-9349-C167021F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Poliomyelitická poradna Albertov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AFCF85-C9CA-4748-ACF6-F11D84B4D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Celkem 1052 registrovaných pacientů z celé České republiky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Zhoršení funkčního stavu, často  vrácení se k původnímu </a:t>
            </a:r>
            <a:r>
              <a:rPr lang="cs-CZ" sz="3200" dirty="0" err="1"/>
              <a:t>postakutnímu</a:t>
            </a:r>
            <a:r>
              <a:rPr lang="cs-CZ" sz="3200" dirty="0"/>
              <a:t> funkčnímu stavu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Indikace kompenzačních pomůcek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Indikace lázeňské léčby možné 1x za rok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Konzultace s ošetřujícím lékařem, operatérem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Indikace facilitátorů ze zákona o sociálních službách – mobilita, zvláštní pomůcky – automobil, bezbariérový byt, příspěvek na péči apod.  </a:t>
            </a:r>
          </a:p>
        </p:txBody>
      </p:sp>
    </p:spTree>
    <p:extLst>
      <p:ext uri="{BB962C8B-B14F-4D97-AF65-F5344CB8AC3E}">
        <p14:creationId xmlns:p14="http://schemas.microsoft.com/office/powerpoint/2010/main" val="1225603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0DEBA8-5017-4221-A288-3F02EB71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Závěry diplomové práce studentky FTVS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3F87C3-0D56-405D-AD97-4830A2EAA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Ze 1250 pacientů po poliomyelitis:</a:t>
            </a:r>
          </a:p>
          <a:p>
            <a:pPr marL="0" indent="0">
              <a:buNone/>
            </a:pPr>
            <a:r>
              <a:rPr lang="cs-CZ" dirty="0"/>
              <a:t>38% vysokoškoláků</a:t>
            </a:r>
          </a:p>
          <a:p>
            <a:pPr marL="0" indent="0">
              <a:buNone/>
            </a:pPr>
            <a:r>
              <a:rPr lang="cs-CZ" dirty="0"/>
              <a:t>26% středoškoláků</a:t>
            </a:r>
          </a:p>
          <a:p>
            <a:pPr marL="0" indent="0">
              <a:buNone/>
            </a:pPr>
            <a:r>
              <a:rPr lang="cs-CZ" dirty="0"/>
              <a:t>36% ukončilo výučným listem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Závěr: všichni ukončili vzdělání v běžných školách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4068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F0CBB-8955-4851-BE06-B9C94B5F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ffectLst/>
                <a:latin typeface="+mn-lt"/>
              </a:rPr>
              <a:t>Postpoliomyelitický syndrom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767C21-7276-4BFA-9E88-B6B20C5AF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b="1" dirty="0">
              <a:effectLst/>
            </a:endParaRPr>
          </a:p>
          <a:p>
            <a:r>
              <a:rPr lang="cs-CZ" dirty="0">
                <a:effectLst/>
              </a:rPr>
              <a:t>Obvykle za </a:t>
            </a:r>
            <a:r>
              <a:rPr lang="cs-CZ" b="1" dirty="0">
                <a:effectLst/>
              </a:rPr>
              <a:t>20 let klidu</a:t>
            </a:r>
            <a:r>
              <a:rPr lang="cs-CZ" dirty="0">
                <a:effectLst/>
              </a:rPr>
              <a:t> po ustálení klinického rezidua po </a:t>
            </a:r>
            <a:r>
              <a:rPr lang="cs-CZ" i="1" dirty="0">
                <a:effectLst/>
              </a:rPr>
              <a:t>paralytické formě</a:t>
            </a:r>
            <a:r>
              <a:rPr lang="cs-CZ" dirty="0">
                <a:effectLst/>
              </a:rPr>
              <a:t> poliomyelitidy</a:t>
            </a:r>
          </a:p>
          <a:p>
            <a:r>
              <a:rPr lang="cs-CZ" dirty="0">
                <a:effectLst/>
              </a:rPr>
              <a:t>Příčina: </a:t>
            </a:r>
            <a:r>
              <a:rPr lang="cs-CZ" b="1" dirty="0">
                <a:effectLst/>
              </a:rPr>
              <a:t>přetížení a dysfunkce</a:t>
            </a:r>
            <a:r>
              <a:rPr lang="cs-CZ" dirty="0">
                <a:effectLst/>
              </a:rPr>
              <a:t> zbylých motoneuronů předních rohů míšních</a:t>
            </a:r>
          </a:p>
          <a:p>
            <a:r>
              <a:rPr lang="cs-CZ" dirty="0">
                <a:effectLst/>
              </a:rPr>
              <a:t>Často návrat k původnímu funkčního stavu po akutním onemocnění</a:t>
            </a:r>
          </a:p>
          <a:p>
            <a:r>
              <a:rPr lang="cs-CZ" dirty="0">
                <a:effectLst/>
              </a:rPr>
              <a:t>Příznaky: zvýšená únava, svalová slabost (i v dříve nepostižených segmentech), fascikulace, bolest postižených svalů a kloubů</a:t>
            </a:r>
          </a:p>
          <a:p>
            <a:r>
              <a:rPr lang="cs-CZ" dirty="0">
                <a:effectLst/>
              </a:rPr>
              <a:t>Terapie: nespecifická, zahrnuje podpůrné ortézy a šetrnou rehabilitaci i relaxaci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98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3950C-1E1D-4C17-A595-9D08F79A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54013"/>
            <a:ext cx="10515600" cy="1325563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Poliomyelitis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5F6559-D34E-4740-80B8-E299E1FEF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23" y="1253331"/>
            <a:ext cx="9932894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Dětská obrna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dětská přenosná obrna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poliomyelitida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/>
              <a:t>Poliomyelitis </a:t>
            </a:r>
            <a:r>
              <a:rPr lang="cs-CZ" b="1" i="1" dirty="0" err="1"/>
              <a:t>anterior</a:t>
            </a:r>
            <a:r>
              <a:rPr lang="cs-CZ" b="1" i="1" dirty="0"/>
              <a:t> </a:t>
            </a:r>
            <a:r>
              <a:rPr lang="cs-CZ" b="1" i="1" dirty="0" err="1"/>
              <a:t>acuta</a:t>
            </a:r>
            <a:r>
              <a:rPr lang="cs-CZ" dirty="0"/>
              <a:t>, označovaná též jako </a:t>
            </a:r>
            <a:r>
              <a:rPr lang="cs-CZ" b="1" i="1" dirty="0"/>
              <a:t>dětská (přenosná) obrna</a:t>
            </a:r>
            <a:r>
              <a:rPr lang="cs-CZ" dirty="0"/>
              <a:t> nebo </a:t>
            </a:r>
            <a:r>
              <a:rPr lang="cs-CZ" b="1" i="1" dirty="0" err="1"/>
              <a:t>Heineova-Medinova</a:t>
            </a:r>
            <a:r>
              <a:rPr lang="cs-CZ" b="1" i="1" dirty="0"/>
              <a:t> nemoc</a:t>
            </a:r>
            <a:r>
              <a:rPr lang="cs-CZ" dirty="0"/>
              <a:t> představuje epidemickou virózu, epidemie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Virové infekční onemocnění  nejčastěji                                                   v oblasti předních rohu míšních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E0FDCF2-483A-4880-BEB4-7B1DFF2A9A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39" y="2829855"/>
            <a:ext cx="4821044" cy="3872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35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:\Oulicka\Obrazky\OBRÁZKY,FOTO\FOTO KRL\FOTO KRL interier\KOUPELNA\pomůcky03.201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32656"/>
            <a:ext cx="8712968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818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:\Oulicka\Obrazky\OBRÁZKY,FOTO\FOTO KRL\FOTO KRL interier\KOUPELNA\koupelna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32656"/>
            <a:ext cx="856895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919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Oulicka\Plocha\ZMENŠENÉ OLGA\IMG_9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3" y="17416"/>
            <a:ext cx="2524649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Oulicka\Plocha\ZMENŠENÉ OLGA\IMG_976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697" y="17416"/>
            <a:ext cx="6176060" cy="38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Oulicka\Plocha\ZMENŠENÉ OLGA\IMG_97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33" y="4007649"/>
            <a:ext cx="5357773" cy="283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405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>
          <a:xfrm>
            <a:off x="2135560" y="-315416"/>
            <a:ext cx="7772400" cy="2808312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atin typeface="+mn-lt"/>
                <a:cs typeface="Arial" pitchFamily="34" charset="0"/>
              </a:rPr>
              <a:t/>
            </a:r>
            <a:br>
              <a:rPr lang="cs-CZ" sz="2400" b="1" dirty="0">
                <a:latin typeface="+mn-lt"/>
                <a:cs typeface="Arial" pitchFamily="34" charset="0"/>
              </a:rPr>
            </a:br>
            <a:r>
              <a:rPr lang="cs-CZ" sz="2400" b="1" dirty="0">
                <a:solidFill>
                  <a:schemeClr val="tx2"/>
                </a:solidFill>
                <a:latin typeface="+mn-lt"/>
                <a:cs typeface="Arial" pitchFamily="34" charset="0"/>
              </a:rPr>
              <a:t>Využití pomůcek v domácím prostředí a v exteriéru</a:t>
            </a:r>
            <a:r>
              <a:rPr lang="cs-CZ" sz="2400" b="1" dirty="0">
                <a:latin typeface="+mn-lt"/>
                <a:cs typeface="Arial" pitchFamily="34" charset="0"/>
              </a:rPr>
              <a:t/>
            </a:r>
            <a:br>
              <a:rPr lang="cs-CZ" sz="2400" b="1" dirty="0">
                <a:latin typeface="+mn-lt"/>
                <a:cs typeface="Arial" pitchFamily="34" charset="0"/>
              </a:rPr>
            </a:br>
            <a:r>
              <a:rPr lang="cs-CZ" sz="2000" b="1" dirty="0">
                <a:latin typeface="+mn-lt"/>
                <a:cs typeface="Arial" pitchFamily="34" charset="0"/>
              </a:rPr>
              <a:t/>
            </a:r>
            <a:br>
              <a:rPr lang="cs-CZ" sz="2000" b="1" dirty="0">
                <a:latin typeface="+mn-lt"/>
                <a:cs typeface="Arial" pitchFamily="34" charset="0"/>
              </a:rPr>
            </a:br>
            <a:r>
              <a:rPr lang="cs-CZ" sz="2000" dirty="0">
                <a:latin typeface="+mn-lt"/>
                <a:cs typeface="Arial" pitchFamily="34" charset="0"/>
              </a:rPr>
              <a:t/>
            </a:r>
            <a:br>
              <a:rPr lang="cs-CZ" sz="2000" dirty="0">
                <a:latin typeface="+mn-lt"/>
                <a:cs typeface="Arial" pitchFamily="34" charset="0"/>
              </a:rPr>
            </a:br>
            <a:r>
              <a:rPr lang="cs-CZ" sz="2000" dirty="0">
                <a:latin typeface="+mn-lt"/>
                <a:cs typeface="Arial" pitchFamily="34" charset="0"/>
              </a:rPr>
              <a:t>			   </a:t>
            </a:r>
            <a:br>
              <a:rPr lang="cs-CZ" sz="2000" dirty="0">
                <a:latin typeface="+mn-lt"/>
                <a:cs typeface="Arial" pitchFamily="34" charset="0"/>
              </a:rPr>
            </a:br>
            <a:r>
              <a:rPr lang="cs-CZ" sz="2000" dirty="0">
                <a:latin typeface="+mn-lt"/>
                <a:cs typeface="Arial" pitchFamily="34" charset="0"/>
              </a:rPr>
              <a:t>                                           </a:t>
            </a:r>
            <a:br>
              <a:rPr lang="cs-CZ" sz="2000" dirty="0">
                <a:latin typeface="+mn-lt"/>
                <a:cs typeface="Arial" pitchFamily="34" charset="0"/>
              </a:rPr>
            </a:br>
            <a:r>
              <a:rPr lang="cs-CZ" sz="2000" dirty="0">
                <a:latin typeface="+mn-lt"/>
                <a:cs typeface="Arial" pitchFamily="34" charset="0"/>
              </a:rPr>
              <a:t>                                         </a:t>
            </a:r>
            <a:br>
              <a:rPr lang="cs-CZ" sz="2000" dirty="0">
                <a:latin typeface="+mn-lt"/>
                <a:cs typeface="Arial" pitchFamily="34" charset="0"/>
              </a:rPr>
            </a:br>
            <a:r>
              <a:rPr lang="cs-CZ" sz="2000" dirty="0">
                <a:latin typeface="+mn-lt"/>
                <a:cs typeface="Arial" pitchFamily="34" charset="0"/>
              </a:rPr>
              <a:t>			  </a:t>
            </a:r>
            <a:r>
              <a:rPr lang="cs-CZ" sz="2400" b="1" dirty="0">
                <a:latin typeface="+mn-lt"/>
                <a:cs typeface="Arial" pitchFamily="34" charset="0"/>
              </a:rPr>
              <a:t>Evaluace bytu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sz="quarter" idx="1"/>
          </p:nvPr>
        </p:nvSpPr>
        <p:spPr>
          <a:xfrm>
            <a:off x="2217211" y="3606151"/>
            <a:ext cx="7848872" cy="928760"/>
          </a:xfrm>
        </p:spPr>
        <p:txBody>
          <a:bodyPr>
            <a:noAutofit/>
          </a:bodyPr>
          <a:lstStyle/>
          <a:p>
            <a:r>
              <a:rPr lang="cs-CZ" sz="2000" dirty="0">
                <a:cs typeface="Arial" pitchFamily="34" charset="0"/>
              </a:rPr>
              <a:t>        </a:t>
            </a:r>
          </a:p>
          <a:p>
            <a:r>
              <a:rPr lang="cs-CZ" b="1" dirty="0">
                <a:cs typeface="Arial" pitchFamily="34" charset="0"/>
              </a:rPr>
              <a:t>Edukace používání pomůcky</a:t>
            </a:r>
          </a:p>
          <a:p>
            <a:endParaRPr lang="cs-CZ" sz="2000" dirty="0">
              <a:cs typeface="Arial" pitchFamily="34" charset="0"/>
            </a:endParaRPr>
          </a:p>
          <a:p>
            <a:r>
              <a:rPr lang="cs-CZ" sz="2000" dirty="0">
                <a:cs typeface="Arial" pitchFamily="34" charset="0"/>
              </a:rPr>
              <a:t>             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r>
              <a:rPr lang="cs-CZ" sz="2000" dirty="0">
                <a:cs typeface="Arial" pitchFamily="34" charset="0"/>
              </a:rPr>
              <a:t> </a:t>
            </a:r>
          </a:p>
          <a:p>
            <a:r>
              <a:rPr lang="cs-CZ" b="1" dirty="0">
                <a:cs typeface="Arial" pitchFamily="34" charset="0"/>
              </a:rPr>
              <a:t>Indikace pomůcky ve zdravotnickém zařízení</a:t>
            </a:r>
          </a:p>
        </p:txBody>
      </p:sp>
      <p:pic>
        <p:nvPicPr>
          <p:cNvPr id="1026" name="Picture 2" descr="D:\Dokumenty\Obrázky\OBRÁZKY,FOTO\REKONDICE\DSCF1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37" y="793568"/>
            <a:ext cx="1699823" cy="151041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SHRxwcWSg7siazbPhQJMg5Tmluo7XowwBopnI22dpIaO6JMBuYKVqwDu_q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349" y="4645793"/>
            <a:ext cx="1573658" cy="1569099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SVWECmjegdapmoNrXg247J3xsA54xGC4ZpNLywHk3C4j5CcbmtrRCPGQ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4645794"/>
            <a:ext cx="1051693" cy="156099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1.gstatic.com/images?q=tbn:ANd9GcTzIFl_VqxSArZDGMtkfVRa4nNf66GwZL955f-k585T5rszCDe8B1-SYQ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72" y="2428041"/>
            <a:ext cx="1722588" cy="158370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2.gstatic.com/images?q=tbn:ANd9GcSUcpfmSnS39kfuyu3RdrAC2jI9mo8bTU-VQXWyRIz8VYeHD9o_dzrVJbD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44" y="793567"/>
            <a:ext cx="1592591" cy="151041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3.gstatic.com/images?q=tbn:ANd9GcRejpGRMGUAWK5wtGjcNWGehSdtn-ks-UCyXXe59Mxz9pxFeAQFstiLEvo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44" y="2424973"/>
            <a:ext cx="1710000" cy="158370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3.gstatic.com/images?q=tbn:ANd9GcT4g61vFg6gkCBjinJPC7P3htbELs-EYkKC133JQXnIoRGmYoChvmgDA-c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88" y="2394293"/>
            <a:ext cx="1837333" cy="148278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ncrypted-tbn2.gstatic.com/images?q=tbn:ANd9GcTUTY8ueSKOT7QrpYsEG7uAICTih_TNJ96svcFp_qC4C9QVLp59S4UWS2c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628" y="784363"/>
            <a:ext cx="1686032" cy="136141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ncrypted-tbn2.gstatic.com/images?q=tbn:ANd9GcSizwJs3WdESZKXmddJv4NutfJCziV1g10jaCYEMHVNQLvxruhGUE52usA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23" y="793567"/>
            <a:ext cx="1767272" cy="136141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encrypted-tbn1.gstatic.com/images?q=tbn:ANd9GcQPuKkx2rINoMKhgrim4GZj9JXx4xz-ldfF9cEQB70lXkCUcWvbkDJV0Jhm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06" y="4656506"/>
            <a:ext cx="2175266" cy="155838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encrypted-tbn3.gstatic.com/images?q=tbn:ANd9GcQaxQBpiTGoO_ClVRj2F2bl5haw96hMjNCgXkNKvB06T0fZjCL1e8i30UI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02" y="4656506"/>
            <a:ext cx="1839524" cy="154897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Šipka nahoru 19"/>
          <p:cNvSpPr/>
          <p:nvPr/>
        </p:nvSpPr>
        <p:spPr>
          <a:xfrm>
            <a:off x="6000242" y="4789640"/>
            <a:ext cx="239775" cy="11596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Font typeface="Wingdings" pitchFamily="2" charset="2"/>
              <a:buChar char="n"/>
            </a:pPr>
            <a:endParaRPr lang="cs-CZ" sz="240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8" name="Šipka nahoru 17"/>
          <p:cNvSpPr/>
          <p:nvPr/>
        </p:nvSpPr>
        <p:spPr>
          <a:xfrm>
            <a:off x="5901872" y="2664741"/>
            <a:ext cx="239775" cy="11596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Font typeface="Wingdings" pitchFamily="2" charset="2"/>
              <a:buChar char="n"/>
            </a:pPr>
            <a:endParaRPr lang="cs-CZ" sz="240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9" name="Šipka nahoru 18"/>
          <p:cNvSpPr/>
          <p:nvPr/>
        </p:nvSpPr>
        <p:spPr>
          <a:xfrm>
            <a:off x="5901872" y="721608"/>
            <a:ext cx="239775" cy="115964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Font typeface="Wingdings" pitchFamily="2" charset="2"/>
              <a:buChar char="n"/>
            </a:pPr>
            <a:endParaRPr lang="cs-CZ" sz="2400">
              <a:solidFill>
                <a:srgbClr val="FFFF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9853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88336"/>
            <a:ext cx="6902970" cy="6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939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ovéPole 14"/>
          <p:cNvSpPr txBox="1">
            <a:spLocks noChangeArrowheads="1"/>
          </p:cNvSpPr>
          <p:nvPr/>
        </p:nvSpPr>
        <p:spPr bwMode="auto">
          <a:xfrm>
            <a:off x="1919539" y="5157193"/>
            <a:ext cx="134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 sz="2000" b="1" dirty="0">
              <a:latin typeface="Tahoma" pitchFamily="34" charset="0"/>
              <a:cs typeface="Arial" pitchFamily="34" charset="0"/>
            </a:endParaRPr>
          </a:p>
          <a:p>
            <a:r>
              <a:rPr lang="cs-CZ" altLang="cs-CZ" sz="2000" b="1" dirty="0">
                <a:latin typeface="Tahoma" pitchFamily="34" charset="0"/>
                <a:cs typeface="Arial" pitchFamily="34" charset="0"/>
              </a:rPr>
              <a:t>toaleta</a:t>
            </a:r>
            <a:endParaRPr lang="en-GB" altLang="cs-CZ" sz="2000" b="1" dirty="0">
              <a:latin typeface="Tahoma" pitchFamily="34" charset="0"/>
              <a:cs typeface="Arial" pitchFamily="34" charset="0"/>
            </a:endParaRPr>
          </a:p>
        </p:txBody>
      </p:sp>
      <p:pic>
        <p:nvPicPr>
          <p:cNvPr id="82947" name="Picture 4" descr="http://files.somarna.webnode.cz/200000043-71e0a72dae/nervov%C3%A1%20bu%C5%88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0243" y="1916113"/>
            <a:ext cx="3384551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ovéPole 24"/>
          <p:cNvSpPr txBox="1">
            <a:spLocks noChangeArrowheads="1"/>
          </p:cNvSpPr>
          <p:nvPr/>
        </p:nvSpPr>
        <p:spPr bwMode="auto">
          <a:xfrm>
            <a:off x="1919538" y="4005064"/>
            <a:ext cx="24971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 sz="2000" b="1" dirty="0">
              <a:latin typeface="Tahoma" pitchFamily="34" charset="0"/>
              <a:cs typeface="Arial" pitchFamily="34" charset="0"/>
            </a:endParaRPr>
          </a:p>
          <a:p>
            <a:r>
              <a:rPr lang="cs-CZ" altLang="cs-CZ" sz="2000" b="1" dirty="0">
                <a:latin typeface="Tahoma" pitchFamily="34" charset="0"/>
                <a:cs typeface="Arial" pitchFamily="34" charset="0"/>
              </a:rPr>
              <a:t>umývání se</a:t>
            </a:r>
            <a:endParaRPr lang="en-GB" altLang="cs-CZ" sz="2000" b="1" dirty="0">
              <a:latin typeface="Tahoma" pitchFamily="34" charset="0"/>
              <a:cs typeface="Arial" pitchFamily="34" charset="0"/>
            </a:endParaRPr>
          </a:p>
        </p:txBody>
      </p:sp>
      <p:sp>
        <p:nvSpPr>
          <p:cNvPr id="82949" name="TextovéPole 25"/>
          <p:cNvSpPr txBox="1">
            <a:spLocks noChangeArrowheads="1"/>
          </p:cNvSpPr>
          <p:nvPr/>
        </p:nvSpPr>
        <p:spPr bwMode="auto">
          <a:xfrm>
            <a:off x="1919542" y="4725145"/>
            <a:ext cx="2497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 sz="2000" b="1" dirty="0">
              <a:latin typeface="Tahoma" pitchFamily="34" charset="0"/>
              <a:cs typeface="Arial" pitchFamily="34" charset="0"/>
            </a:endParaRPr>
          </a:p>
          <a:p>
            <a:r>
              <a:rPr lang="cs-CZ" altLang="cs-CZ" sz="2000" b="1" dirty="0">
                <a:latin typeface="Tahoma" pitchFamily="34" charset="0"/>
                <a:cs typeface="Arial" pitchFamily="34" charset="0"/>
              </a:rPr>
              <a:t>oblékání se</a:t>
            </a:r>
            <a:endParaRPr lang="en-GB" altLang="cs-CZ" sz="2000" b="1" dirty="0">
              <a:latin typeface="Tahoma" pitchFamily="34" charset="0"/>
              <a:cs typeface="Arial" pitchFamily="34" charset="0"/>
            </a:endParaRPr>
          </a:p>
        </p:txBody>
      </p:sp>
      <p:sp>
        <p:nvSpPr>
          <p:cNvPr id="82950" name="TextovéPole 26"/>
          <p:cNvSpPr txBox="1">
            <a:spLocks noChangeArrowheads="1"/>
          </p:cNvSpPr>
          <p:nvPr/>
        </p:nvSpPr>
        <p:spPr bwMode="auto">
          <a:xfrm>
            <a:off x="1919539" y="5445225"/>
            <a:ext cx="134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 sz="2000" b="1" dirty="0">
              <a:latin typeface="Tahoma" pitchFamily="34" charset="0"/>
              <a:cs typeface="Arial" pitchFamily="34" charset="0"/>
            </a:endParaRPr>
          </a:p>
          <a:p>
            <a:r>
              <a:rPr lang="cs-CZ" altLang="cs-CZ" sz="2000" b="1" dirty="0">
                <a:latin typeface="Tahoma" pitchFamily="34" charset="0"/>
                <a:cs typeface="Arial" pitchFamily="34" charset="0"/>
              </a:rPr>
              <a:t>jídlo</a:t>
            </a:r>
            <a:endParaRPr lang="en-GB" altLang="cs-CZ" sz="2000" b="1" dirty="0">
              <a:latin typeface="Tahoma" pitchFamily="34" charset="0"/>
              <a:cs typeface="Arial" pitchFamily="34" charset="0"/>
            </a:endParaRPr>
          </a:p>
        </p:txBody>
      </p:sp>
      <p:sp>
        <p:nvSpPr>
          <p:cNvPr id="82951" name="TextovéPole 27"/>
          <p:cNvSpPr txBox="1">
            <a:spLocks noChangeArrowheads="1"/>
          </p:cNvSpPr>
          <p:nvPr/>
        </p:nvSpPr>
        <p:spPr bwMode="auto">
          <a:xfrm>
            <a:off x="1919542" y="5805265"/>
            <a:ext cx="1343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altLang="cs-CZ" sz="2000" b="1" dirty="0">
              <a:latin typeface="Tahoma" pitchFamily="34" charset="0"/>
              <a:cs typeface="Arial" pitchFamily="34" charset="0"/>
            </a:endParaRPr>
          </a:p>
          <a:p>
            <a:r>
              <a:rPr lang="cs-CZ" altLang="cs-CZ" sz="2000" b="1" dirty="0">
                <a:latin typeface="Tahoma" pitchFamily="34" charset="0"/>
                <a:cs typeface="Arial" pitchFamily="34" charset="0"/>
              </a:rPr>
              <a:t>pití</a:t>
            </a:r>
            <a:endParaRPr lang="en-GB" altLang="cs-CZ" sz="2000" b="1" dirty="0">
              <a:latin typeface="Tahoma" pitchFamily="34" charset="0"/>
              <a:cs typeface="Arial" pitchFamily="34" charset="0"/>
            </a:endParaRPr>
          </a:p>
        </p:txBody>
      </p:sp>
      <p:sp>
        <p:nvSpPr>
          <p:cNvPr id="82952" name="TextovéPole 29"/>
          <p:cNvSpPr txBox="1">
            <a:spLocks noChangeArrowheads="1"/>
          </p:cNvSpPr>
          <p:nvPr/>
        </p:nvSpPr>
        <p:spPr bwMode="auto">
          <a:xfrm>
            <a:off x="1919538" y="4365106"/>
            <a:ext cx="23050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cs-CZ" altLang="cs-CZ" sz="2000" b="1" dirty="0">
              <a:latin typeface="Tahoma" pitchFamily="34" charset="0"/>
              <a:cs typeface="Arial" pitchFamily="34" charset="0"/>
            </a:endParaRPr>
          </a:p>
          <a:p>
            <a:r>
              <a:rPr lang="cs-CZ" altLang="cs-CZ" sz="2000" b="1" dirty="0">
                <a:latin typeface="Tahoma" pitchFamily="34" charset="0"/>
                <a:cs typeface="Arial" pitchFamily="34" charset="0"/>
              </a:rPr>
              <a:t>příprava jídla</a:t>
            </a:r>
            <a:endParaRPr lang="en-GB" altLang="cs-CZ" sz="2000" b="1" dirty="0">
              <a:latin typeface="Tahoma" pitchFamily="34" charset="0"/>
              <a:cs typeface="Arial" pitchFamily="34" charset="0"/>
            </a:endParaRPr>
          </a:p>
        </p:txBody>
      </p:sp>
      <p:grpSp>
        <p:nvGrpSpPr>
          <p:cNvPr id="82953" name="Skupina 78"/>
          <p:cNvGrpSpPr>
            <a:grpSpLocks/>
          </p:cNvGrpSpPr>
          <p:nvPr/>
        </p:nvGrpSpPr>
        <p:grpSpPr bwMode="auto">
          <a:xfrm>
            <a:off x="6960101" y="5229200"/>
            <a:ext cx="2713039" cy="1439862"/>
            <a:chOff x="4788024" y="5157192"/>
            <a:chExt cx="2712301" cy="1440160"/>
          </a:xfrm>
        </p:grpSpPr>
        <p:sp>
          <p:nvSpPr>
            <p:cNvPr id="83018" name="TextovéPole 31"/>
            <p:cNvSpPr txBox="1">
              <a:spLocks noChangeArrowheads="1"/>
            </p:cNvSpPr>
            <p:nvPr/>
          </p:nvSpPr>
          <p:spPr bwMode="auto">
            <a:xfrm>
              <a:off x="5004048" y="6021288"/>
              <a:ext cx="2496277" cy="400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zaměstnání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7" name="Elipsa 46"/>
            <p:cNvSpPr/>
            <p:nvPr/>
          </p:nvSpPr>
          <p:spPr>
            <a:xfrm>
              <a:off x="4788024" y="5949518"/>
              <a:ext cx="2304424" cy="64783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83020" name="Přímá spojovací šipka 48"/>
            <p:cNvCxnSpPr>
              <a:cxnSpLocks noChangeShapeType="1"/>
            </p:cNvCxnSpPr>
            <p:nvPr/>
          </p:nvCxnSpPr>
          <p:spPr bwMode="auto">
            <a:xfrm rot="16200000" flipH="1">
              <a:off x="5004470" y="5445434"/>
              <a:ext cx="792326" cy="215841"/>
            </a:xfrm>
            <a:prstGeom prst="straightConnector1">
              <a:avLst/>
            </a:prstGeom>
            <a:noFill/>
            <a:ln w="15875">
              <a:solidFill>
                <a:schemeClr val="bg1"/>
              </a:solidFill>
              <a:prstDash val="lgDashDotDot"/>
              <a:round/>
              <a:headEnd/>
              <a:tailEnd type="arrow" w="med" len="med"/>
            </a:ln>
          </p:spPr>
        </p:cxnSp>
      </p:grpSp>
      <p:grpSp>
        <p:nvGrpSpPr>
          <p:cNvPr id="82954" name="Skupina 73"/>
          <p:cNvGrpSpPr>
            <a:grpSpLocks/>
          </p:cNvGrpSpPr>
          <p:nvPr/>
        </p:nvGrpSpPr>
        <p:grpSpPr bwMode="auto">
          <a:xfrm>
            <a:off x="8040691" y="2565400"/>
            <a:ext cx="2843212" cy="647700"/>
            <a:chOff x="6300192" y="2636912"/>
            <a:chExt cx="2843808" cy="648072"/>
          </a:xfrm>
        </p:grpSpPr>
        <p:sp>
          <p:nvSpPr>
            <p:cNvPr id="83015" name="TextovéPole 7"/>
            <p:cNvSpPr txBox="1">
              <a:spLocks noChangeArrowheads="1"/>
            </p:cNvSpPr>
            <p:nvPr/>
          </p:nvSpPr>
          <p:spPr bwMode="auto">
            <a:xfrm>
              <a:off x="7127776" y="2708920"/>
              <a:ext cx="2016224" cy="400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počítání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3" name="Elipsa 42"/>
            <p:cNvSpPr/>
            <p:nvPr/>
          </p:nvSpPr>
          <p:spPr>
            <a:xfrm>
              <a:off x="7092520" y="2636912"/>
              <a:ext cx="1584657" cy="64807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83017" name="Přímá spojovací šipka 53"/>
            <p:cNvCxnSpPr>
              <a:cxnSpLocks noChangeShapeType="1"/>
              <a:endCxn id="43" idx="2"/>
            </p:cNvCxnSpPr>
            <p:nvPr/>
          </p:nvCxnSpPr>
          <p:spPr bwMode="auto">
            <a:xfrm flipV="1">
              <a:off x="6300192" y="2960948"/>
              <a:ext cx="792328" cy="36534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</p:spPr>
        </p:cxnSp>
      </p:grpSp>
      <p:grpSp>
        <p:nvGrpSpPr>
          <p:cNvPr id="82955" name="Skupina 74"/>
          <p:cNvGrpSpPr>
            <a:grpSpLocks/>
          </p:cNvGrpSpPr>
          <p:nvPr/>
        </p:nvGrpSpPr>
        <p:grpSpPr bwMode="auto">
          <a:xfrm>
            <a:off x="8040694" y="3284988"/>
            <a:ext cx="2663825" cy="720081"/>
            <a:chOff x="6012160" y="3141018"/>
            <a:chExt cx="2664296" cy="719832"/>
          </a:xfrm>
        </p:grpSpPr>
        <p:sp>
          <p:nvSpPr>
            <p:cNvPr id="83012" name="TextovéPole 23"/>
            <p:cNvSpPr txBox="1">
              <a:spLocks noChangeArrowheads="1"/>
            </p:cNvSpPr>
            <p:nvPr/>
          </p:nvSpPr>
          <p:spPr bwMode="auto">
            <a:xfrm>
              <a:off x="6804248" y="3284984"/>
              <a:ext cx="1872208" cy="399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vzdělání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4" name="Elipsa 43"/>
            <p:cNvSpPr/>
            <p:nvPr/>
          </p:nvSpPr>
          <p:spPr>
            <a:xfrm>
              <a:off x="6804462" y="3141018"/>
              <a:ext cx="1835474" cy="71983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55" name="Přímá spojovací šipka 54"/>
            <p:cNvCxnSpPr/>
            <p:nvPr/>
          </p:nvCxnSpPr>
          <p:spPr>
            <a:xfrm>
              <a:off x="6012160" y="3573809"/>
              <a:ext cx="792302" cy="1587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lgDashDot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6" name="Skupina 76"/>
          <p:cNvGrpSpPr>
            <a:grpSpLocks/>
          </p:cNvGrpSpPr>
          <p:nvPr/>
        </p:nvGrpSpPr>
        <p:grpSpPr bwMode="auto">
          <a:xfrm>
            <a:off x="8605472" y="4005268"/>
            <a:ext cx="2808287" cy="1007912"/>
            <a:chOff x="6204181" y="4221088"/>
            <a:chExt cx="2808312" cy="1009233"/>
          </a:xfrm>
        </p:grpSpPr>
        <p:sp>
          <p:nvSpPr>
            <p:cNvPr id="83009" name="TextovéPole 32"/>
            <p:cNvSpPr txBox="1">
              <a:spLocks noChangeArrowheads="1"/>
            </p:cNvSpPr>
            <p:nvPr/>
          </p:nvSpPr>
          <p:spPr bwMode="auto">
            <a:xfrm>
              <a:off x="6516216" y="4437113"/>
              <a:ext cx="2496277" cy="708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 mezilidské vztahy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5" name="Elipsa 44"/>
            <p:cNvSpPr/>
            <p:nvPr/>
          </p:nvSpPr>
          <p:spPr>
            <a:xfrm>
              <a:off x="6347726" y="4292990"/>
              <a:ext cx="2483790" cy="937331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63" name="Přímá spojovací šipka 62"/>
            <p:cNvCxnSpPr/>
            <p:nvPr/>
          </p:nvCxnSpPr>
          <p:spPr>
            <a:xfrm>
              <a:off x="6204181" y="4221088"/>
              <a:ext cx="455616" cy="217772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lgDashDot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7" name="Skupina 77"/>
          <p:cNvGrpSpPr>
            <a:grpSpLocks/>
          </p:cNvGrpSpPr>
          <p:nvPr/>
        </p:nvGrpSpPr>
        <p:grpSpPr bwMode="auto">
          <a:xfrm>
            <a:off x="7859688" y="4797153"/>
            <a:ext cx="2808312" cy="1008112"/>
            <a:chOff x="5808647" y="4869164"/>
            <a:chExt cx="2807743" cy="864092"/>
          </a:xfrm>
        </p:grpSpPr>
        <p:sp>
          <p:nvSpPr>
            <p:cNvPr id="83006" name="TextovéPole 19"/>
            <p:cNvSpPr txBox="1">
              <a:spLocks noChangeArrowheads="1"/>
            </p:cNvSpPr>
            <p:nvPr/>
          </p:nvSpPr>
          <p:spPr bwMode="auto">
            <a:xfrm>
              <a:off x="6012160" y="5239489"/>
              <a:ext cx="2604230" cy="3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komunitní život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6" name="Elipsa 45"/>
            <p:cNvSpPr/>
            <p:nvPr/>
          </p:nvSpPr>
          <p:spPr>
            <a:xfrm>
              <a:off x="5808647" y="5085187"/>
              <a:ext cx="2807743" cy="648069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65" name="Přímá spojovací šipka 64"/>
            <p:cNvCxnSpPr/>
            <p:nvPr/>
          </p:nvCxnSpPr>
          <p:spPr>
            <a:xfrm>
              <a:off x="5808647" y="4869164"/>
              <a:ext cx="419015" cy="289090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lgDashDot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8" name="Skupina 85"/>
          <p:cNvGrpSpPr>
            <a:grpSpLocks/>
          </p:cNvGrpSpPr>
          <p:nvPr/>
        </p:nvGrpSpPr>
        <p:grpSpPr bwMode="auto">
          <a:xfrm>
            <a:off x="8015279" y="1135548"/>
            <a:ext cx="2185189" cy="853228"/>
            <a:chOff x="4187040" y="1916832"/>
            <a:chExt cx="2185160" cy="853718"/>
          </a:xfrm>
        </p:grpSpPr>
        <p:sp>
          <p:nvSpPr>
            <p:cNvPr id="83003" name="TextovéPole 5"/>
            <p:cNvSpPr txBox="1">
              <a:spLocks noChangeArrowheads="1"/>
            </p:cNvSpPr>
            <p:nvPr/>
          </p:nvSpPr>
          <p:spPr bwMode="auto">
            <a:xfrm>
              <a:off x="4836029" y="1988840"/>
              <a:ext cx="1536171" cy="400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psaní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1" name="Elipsa 40"/>
            <p:cNvSpPr/>
            <p:nvPr/>
          </p:nvSpPr>
          <p:spPr>
            <a:xfrm>
              <a:off x="4716459" y="1916832"/>
              <a:ext cx="1439844" cy="576593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83005" name="Přímá spojovací šipka 79"/>
            <p:cNvCxnSpPr>
              <a:cxnSpLocks noChangeShapeType="1"/>
            </p:cNvCxnSpPr>
            <p:nvPr/>
          </p:nvCxnSpPr>
          <p:spPr bwMode="auto">
            <a:xfrm flipV="1">
              <a:off x="4187040" y="2348880"/>
              <a:ext cx="600856" cy="42167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</p:spPr>
        </p:cxnSp>
      </p:grpSp>
      <p:grpSp>
        <p:nvGrpSpPr>
          <p:cNvPr id="82959" name="Skupina 111"/>
          <p:cNvGrpSpPr>
            <a:grpSpLocks/>
          </p:cNvGrpSpPr>
          <p:nvPr/>
        </p:nvGrpSpPr>
        <p:grpSpPr bwMode="auto">
          <a:xfrm>
            <a:off x="7464429" y="404818"/>
            <a:ext cx="2255837" cy="1368425"/>
            <a:chOff x="5940153" y="404664"/>
            <a:chExt cx="2256250" cy="1368152"/>
          </a:xfrm>
        </p:grpSpPr>
        <p:sp>
          <p:nvSpPr>
            <p:cNvPr id="83000" name="TextovéPole 4"/>
            <p:cNvSpPr txBox="1">
              <a:spLocks noChangeArrowheads="1"/>
            </p:cNvSpPr>
            <p:nvPr/>
          </p:nvSpPr>
          <p:spPr bwMode="auto">
            <a:xfrm>
              <a:off x="6660231" y="476672"/>
              <a:ext cx="1536172" cy="400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myšlení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0" name="Elipsa 39"/>
            <p:cNvSpPr/>
            <p:nvPr/>
          </p:nvSpPr>
          <p:spPr>
            <a:xfrm>
              <a:off x="6587971" y="404664"/>
              <a:ext cx="1440127" cy="576147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83002" name="Přímá spojovací šipka 82"/>
            <p:cNvCxnSpPr>
              <a:cxnSpLocks noChangeShapeType="1"/>
            </p:cNvCxnSpPr>
            <p:nvPr/>
          </p:nvCxnSpPr>
          <p:spPr bwMode="auto">
            <a:xfrm rot="5400000" flipH="1" flipV="1">
              <a:off x="5904593" y="944948"/>
              <a:ext cx="863428" cy="79230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</p:spPr>
        </p:cxnSp>
      </p:grpSp>
      <p:grpSp>
        <p:nvGrpSpPr>
          <p:cNvPr id="82960" name="Skupina 89"/>
          <p:cNvGrpSpPr>
            <a:grpSpLocks/>
          </p:cNvGrpSpPr>
          <p:nvPr/>
        </p:nvGrpSpPr>
        <p:grpSpPr bwMode="auto">
          <a:xfrm>
            <a:off x="4224342" y="5013324"/>
            <a:ext cx="2592387" cy="1368426"/>
            <a:chOff x="1835220" y="4509119"/>
            <a:chExt cx="2594451" cy="1368115"/>
          </a:xfrm>
        </p:grpSpPr>
        <p:sp>
          <p:nvSpPr>
            <p:cNvPr id="82997" name="TextovéPole 28"/>
            <p:cNvSpPr txBox="1">
              <a:spLocks noChangeArrowheads="1"/>
            </p:cNvSpPr>
            <p:nvPr/>
          </p:nvSpPr>
          <p:spPr bwMode="auto">
            <a:xfrm>
              <a:off x="2050870" y="5228887"/>
              <a:ext cx="2304255" cy="400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domácí práce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cxnSp>
          <p:nvCxnSpPr>
            <p:cNvPr id="87" name="Přímá spojovací šipka 86"/>
            <p:cNvCxnSpPr/>
            <p:nvPr/>
          </p:nvCxnSpPr>
          <p:spPr>
            <a:xfrm rot="5400000">
              <a:off x="3564921" y="4652571"/>
              <a:ext cx="647553" cy="360650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lgDashDot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Elipsa 88"/>
            <p:cNvSpPr/>
            <p:nvPr/>
          </p:nvSpPr>
          <p:spPr>
            <a:xfrm>
              <a:off x="1835220" y="4940822"/>
              <a:ext cx="2594451" cy="93641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00"/>
                </a:solidFill>
                <a:cs typeface="Arial" charset="0"/>
              </a:endParaRPr>
            </a:p>
          </p:txBody>
        </p:sp>
      </p:grpSp>
      <p:grpSp>
        <p:nvGrpSpPr>
          <p:cNvPr id="82961" name="Skupina 93"/>
          <p:cNvGrpSpPr>
            <a:grpSpLocks/>
          </p:cNvGrpSpPr>
          <p:nvPr/>
        </p:nvGrpSpPr>
        <p:grpSpPr bwMode="auto">
          <a:xfrm>
            <a:off x="1039468" y="3303057"/>
            <a:ext cx="3183983" cy="648518"/>
            <a:chOff x="73159" y="3212772"/>
            <a:chExt cx="3181981" cy="647562"/>
          </a:xfrm>
        </p:grpSpPr>
        <p:sp>
          <p:nvSpPr>
            <p:cNvPr id="82994" name="TextovéPole 9"/>
            <p:cNvSpPr txBox="1">
              <a:spLocks noChangeArrowheads="1"/>
            </p:cNvSpPr>
            <p:nvPr/>
          </p:nvSpPr>
          <p:spPr bwMode="auto">
            <a:xfrm>
              <a:off x="252558" y="3285119"/>
              <a:ext cx="2231499" cy="39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soběstačnost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92" name="Elipsa 91"/>
            <p:cNvSpPr/>
            <p:nvPr/>
          </p:nvSpPr>
          <p:spPr>
            <a:xfrm>
              <a:off x="73159" y="3212772"/>
              <a:ext cx="2626132" cy="64756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00"/>
                </a:solidFill>
                <a:cs typeface="Arial" charset="0"/>
              </a:endParaRPr>
            </a:p>
          </p:txBody>
        </p:sp>
        <p:cxnSp>
          <p:nvCxnSpPr>
            <p:cNvPr id="82996" name="Přímá spojovací šipka 92"/>
            <p:cNvCxnSpPr>
              <a:cxnSpLocks noChangeShapeType="1"/>
            </p:cNvCxnSpPr>
            <p:nvPr/>
          </p:nvCxnSpPr>
          <p:spPr bwMode="auto">
            <a:xfrm flipH="1">
              <a:off x="2699053" y="3536553"/>
              <a:ext cx="556087" cy="8686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</p:spPr>
        </p:cxnSp>
      </p:grpSp>
      <p:grpSp>
        <p:nvGrpSpPr>
          <p:cNvPr id="82962" name="Skupina 98"/>
          <p:cNvGrpSpPr>
            <a:grpSpLocks/>
          </p:cNvGrpSpPr>
          <p:nvPr/>
        </p:nvGrpSpPr>
        <p:grpSpPr bwMode="auto">
          <a:xfrm>
            <a:off x="1039468" y="2240669"/>
            <a:ext cx="3183983" cy="585268"/>
            <a:chOff x="575772" y="2132434"/>
            <a:chExt cx="3183683" cy="585065"/>
          </a:xfrm>
        </p:grpSpPr>
        <p:sp>
          <p:nvSpPr>
            <p:cNvPr id="82991" name="TextovéPole 8"/>
            <p:cNvSpPr txBox="1">
              <a:spLocks noChangeArrowheads="1"/>
            </p:cNvSpPr>
            <p:nvPr/>
          </p:nvSpPr>
          <p:spPr bwMode="auto">
            <a:xfrm>
              <a:off x="827268" y="2204417"/>
              <a:ext cx="2087708" cy="399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 pohyblivost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4" name="Elipsa 33"/>
            <p:cNvSpPr/>
            <p:nvPr/>
          </p:nvSpPr>
          <p:spPr>
            <a:xfrm>
              <a:off x="575772" y="2132434"/>
              <a:ext cx="2555536" cy="57606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00"/>
                </a:solidFill>
                <a:cs typeface="Arial" charset="0"/>
              </a:endParaRPr>
            </a:p>
          </p:txBody>
        </p:sp>
        <p:cxnSp>
          <p:nvCxnSpPr>
            <p:cNvPr id="97" name="Přímá spojovací šipka 96"/>
            <p:cNvCxnSpPr>
              <a:cxnSpLocks/>
              <a:endCxn id="34" idx="6"/>
            </p:cNvCxnSpPr>
            <p:nvPr/>
          </p:nvCxnSpPr>
          <p:spPr>
            <a:xfrm flipH="1" flipV="1">
              <a:off x="3131308" y="2420466"/>
              <a:ext cx="628147" cy="297033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lgDashDot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63" name="Skupina 119"/>
          <p:cNvGrpSpPr>
            <a:grpSpLocks/>
          </p:cNvGrpSpPr>
          <p:nvPr/>
        </p:nvGrpSpPr>
        <p:grpSpPr bwMode="auto">
          <a:xfrm>
            <a:off x="1631951" y="1341438"/>
            <a:ext cx="2592388" cy="792162"/>
            <a:chOff x="179512" y="1556792"/>
            <a:chExt cx="2592288" cy="792088"/>
          </a:xfrm>
        </p:grpSpPr>
        <p:sp>
          <p:nvSpPr>
            <p:cNvPr id="36" name="Elipsa 35"/>
            <p:cNvSpPr/>
            <p:nvPr/>
          </p:nvSpPr>
          <p:spPr>
            <a:xfrm>
              <a:off x="179512" y="1556792"/>
              <a:ext cx="2304961" cy="647639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00"/>
                </a:solidFill>
                <a:cs typeface="Arial" charset="0"/>
              </a:endParaRPr>
            </a:p>
          </p:txBody>
        </p:sp>
        <p:grpSp>
          <p:nvGrpSpPr>
            <p:cNvPr id="82988" name="Skupina 101"/>
            <p:cNvGrpSpPr>
              <a:grpSpLocks/>
            </p:cNvGrpSpPr>
            <p:nvPr/>
          </p:nvGrpSpPr>
          <p:grpSpPr bwMode="auto">
            <a:xfrm>
              <a:off x="251519" y="1628800"/>
              <a:ext cx="2520281" cy="720080"/>
              <a:chOff x="251519" y="1628800"/>
              <a:chExt cx="2520281" cy="720080"/>
            </a:xfrm>
          </p:grpSpPr>
          <p:sp>
            <p:nvSpPr>
              <p:cNvPr id="82989" name="TextovéPole 10"/>
              <p:cNvSpPr txBox="1">
                <a:spLocks noChangeArrowheads="1"/>
              </p:cNvSpPr>
              <p:nvPr/>
            </p:nvSpPr>
            <p:spPr bwMode="auto">
              <a:xfrm>
                <a:off x="251519" y="1628800"/>
                <a:ext cx="2496277" cy="400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cs-CZ" altLang="cs-CZ" sz="2000" b="1" dirty="0">
                    <a:latin typeface="Tahoma" pitchFamily="34" charset="0"/>
                    <a:cs typeface="Arial" pitchFamily="34" charset="0"/>
                  </a:rPr>
                  <a:t>komunikace</a:t>
                </a:r>
                <a:endParaRPr lang="en-GB" altLang="cs-CZ" sz="2000" b="1" dirty="0">
                  <a:latin typeface="Tahoma" pitchFamily="34" charset="0"/>
                  <a:cs typeface="Arial" pitchFamily="34" charset="0"/>
                </a:endParaRPr>
              </a:p>
            </p:txBody>
          </p:sp>
          <p:cxnSp>
            <p:nvCxnSpPr>
              <p:cNvPr id="100" name="Přímá spojovací šipka 99"/>
              <p:cNvCxnSpPr/>
              <p:nvPr/>
            </p:nvCxnSpPr>
            <p:spPr>
              <a:xfrm rot="10800000">
                <a:off x="2340017" y="2059982"/>
                <a:ext cx="431783" cy="28889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lgDashDot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964" name="Skupina 118"/>
          <p:cNvGrpSpPr>
            <a:grpSpLocks/>
          </p:cNvGrpSpPr>
          <p:nvPr/>
        </p:nvGrpSpPr>
        <p:grpSpPr bwMode="auto">
          <a:xfrm>
            <a:off x="2875535" y="494921"/>
            <a:ext cx="1668662" cy="1298952"/>
            <a:chOff x="467544" y="476672"/>
            <a:chExt cx="1667487" cy="1299136"/>
          </a:xfrm>
        </p:grpSpPr>
        <p:sp>
          <p:nvSpPr>
            <p:cNvPr id="82984" name="TextovéPole 2"/>
            <p:cNvSpPr txBox="1">
              <a:spLocks noChangeArrowheads="1"/>
            </p:cNvSpPr>
            <p:nvPr/>
          </p:nvSpPr>
          <p:spPr bwMode="auto">
            <a:xfrm>
              <a:off x="539552" y="548680"/>
              <a:ext cx="1536171" cy="40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>
                  <a:latin typeface="Tahoma" pitchFamily="34" charset="0"/>
                  <a:cs typeface="Arial" pitchFamily="34" charset="0"/>
                </a:rPr>
                <a:t>sluch</a:t>
              </a:r>
              <a:endParaRPr lang="en-GB" altLang="cs-CZ" sz="2000" b="1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7" name="Elipsa 36"/>
            <p:cNvSpPr/>
            <p:nvPr/>
          </p:nvSpPr>
          <p:spPr>
            <a:xfrm>
              <a:off x="467544" y="476672"/>
              <a:ext cx="1440436" cy="57634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00"/>
                </a:solidFill>
                <a:cs typeface="Arial" charset="0"/>
              </a:endParaRPr>
            </a:p>
          </p:txBody>
        </p:sp>
        <p:cxnSp>
          <p:nvCxnSpPr>
            <p:cNvPr id="82986" name="Přímá spojovací šipka 102"/>
            <p:cNvCxnSpPr>
              <a:cxnSpLocks noChangeShapeType="1"/>
            </p:cNvCxnSpPr>
            <p:nvPr/>
          </p:nvCxnSpPr>
          <p:spPr bwMode="auto">
            <a:xfrm flipH="1" flipV="1">
              <a:off x="1547871" y="1053017"/>
              <a:ext cx="587160" cy="722791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</p:spPr>
        </p:cxnSp>
      </p:grpSp>
      <p:grpSp>
        <p:nvGrpSpPr>
          <p:cNvPr id="82965" name="Skupina 107"/>
          <p:cNvGrpSpPr>
            <a:grpSpLocks/>
          </p:cNvGrpSpPr>
          <p:nvPr/>
        </p:nvGrpSpPr>
        <p:grpSpPr bwMode="auto">
          <a:xfrm>
            <a:off x="8063242" y="1844680"/>
            <a:ext cx="2449189" cy="719256"/>
            <a:chOff x="6538769" y="1556792"/>
            <a:chExt cx="2449722" cy="718856"/>
          </a:xfrm>
        </p:grpSpPr>
        <p:sp>
          <p:nvSpPr>
            <p:cNvPr id="82981" name="TextovéPole 6"/>
            <p:cNvSpPr txBox="1">
              <a:spLocks noChangeArrowheads="1"/>
            </p:cNvSpPr>
            <p:nvPr/>
          </p:nvSpPr>
          <p:spPr bwMode="auto">
            <a:xfrm>
              <a:off x="7452320" y="1628800"/>
              <a:ext cx="1536171" cy="39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mluvení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2" name="Elipsa 41"/>
            <p:cNvSpPr/>
            <p:nvPr/>
          </p:nvSpPr>
          <p:spPr>
            <a:xfrm>
              <a:off x="7380004" y="1556792"/>
              <a:ext cx="1440175" cy="57594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82983" name="Přímá spojovací šipka 105"/>
            <p:cNvCxnSpPr>
              <a:cxnSpLocks noChangeShapeType="1"/>
            </p:cNvCxnSpPr>
            <p:nvPr/>
          </p:nvCxnSpPr>
          <p:spPr bwMode="auto">
            <a:xfrm flipV="1">
              <a:off x="6538769" y="1988740"/>
              <a:ext cx="913551" cy="28690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</p:spPr>
        </p:cxnSp>
      </p:grpSp>
      <p:grpSp>
        <p:nvGrpSpPr>
          <p:cNvPr id="82966" name="Skupina 117"/>
          <p:cNvGrpSpPr>
            <a:grpSpLocks/>
          </p:cNvGrpSpPr>
          <p:nvPr/>
        </p:nvGrpSpPr>
        <p:grpSpPr bwMode="auto">
          <a:xfrm>
            <a:off x="4223792" y="188642"/>
            <a:ext cx="2016224" cy="1584303"/>
            <a:chOff x="1907277" y="619831"/>
            <a:chExt cx="2016277" cy="1585826"/>
          </a:xfrm>
        </p:grpSpPr>
        <p:sp>
          <p:nvSpPr>
            <p:cNvPr id="82978" name="TextovéPole 1"/>
            <p:cNvSpPr txBox="1">
              <a:spLocks noChangeArrowheads="1"/>
            </p:cNvSpPr>
            <p:nvPr/>
          </p:nvSpPr>
          <p:spPr bwMode="auto">
            <a:xfrm>
              <a:off x="1907277" y="691907"/>
              <a:ext cx="2016277" cy="400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zrak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8" name="Elipsa 37"/>
            <p:cNvSpPr/>
            <p:nvPr/>
          </p:nvSpPr>
          <p:spPr>
            <a:xfrm>
              <a:off x="2123727" y="619831"/>
              <a:ext cx="1583797" cy="721691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00"/>
                </a:solidFill>
                <a:cs typeface="Arial" charset="0"/>
              </a:endParaRPr>
            </a:p>
          </p:txBody>
        </p:sp>
        <p:cxnSp>
          <p:nvCxnSpPr>
            <p:cNvPr id="82980" name="Přímá spojovací šipka 112"/>
            <p:cNvCxnSpPr>
              <a:cxnSpLocks noChangeShapeType="1"/>
            </p:cNvCxnSpPr>
            <p:nvPr/>
          </p:nvCxnSpPr>
          <p:spPr bwMode="auto">
            <a:xfrm flipH="1" flipV="1">
              <a:off x="3131816" y="1341522"/>
              <a:ext cx="25567" cy="864135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</p:spPr>
        </p:cxnSp>
      </p:grpSp>
      <p:grpSp>
        <p:nvGrpSpPr>
          <p:cNvPr id="82967" name="Skupina 116"/>
          <p:cNvGrpSpPr>
            <a:grpSpLocks/>
          </p:cNvGrpSpPr>
          <p:nvPr/>
        </p:nvGrpSpPr>
        <p:grpSpPr bwMode="auto">
          <a:xfrm>
            <a:off x="6456370" y="188918"/>
            <a:ext cx="1679575" cy="1584325"/>
            <a:chOff x="3995936" y="692696"/>
            <a:chExt cx="1680186" cy="1584176"/>
          </a:xfrm>
        </p:grpSpPr>
        <p:sp>
          <p:nvSpPr>
            <p:cNvPr id="82975" name="TextovéPole 3"/>
            <p:cNvSpPr txBox="1">
              <a:spLocks noChangeArrowheads="1"/>
            </p:cNvSpPr>
            <p:nvPr/>
          </p:nvSpPr>
          <p:spPr bwMode="auto">
            <a:xfrm>
              <a:off x="4139951" y="692696"/>
              <a:ext cx="1536171" cy="40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altLang="cs-CZ" sz="2000" b="1" dirty="0">
                  <a:latin typeface="Tahoma" pitchFamily="34" charset="0"/>
                  <a:cs typeface="Arial" pitchFamily="34" charset="0"/>
                </a:rPr>
                <a:t>čtení</a:t>
              </a:r>
              <a:endParaRPr lang="en-GB" altLang="cs-CZ" sz="2000" b="1" dirty="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39" name="Elipsa 38"/>
            <p:cNvSpPr/>
            <p:nvPr/>
          </p:nvSpPr>
          <p:spPr>
            <a:xfrm>
              <a:off x="3995936" y="692696"/>
              <a:ext cx="1440386" cy="57620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82977" name="Přímá spojovací šipka 113"/>
            <p:cNvCxnSpPr>
              <a:cxnSpLocks noChangeShapeType="1"/>
            </p:cNvCxnSpPr>
            <p:nvPr/>
          </p:nvCxnSpPr>
          <p:spPr bwMode="auto">
            <a:xfrm rot="5400000" flipH="1" flipV="1">
              <a:off x="4068423" y="1772888"/>
              <a:ext cx="1007968" cy="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prstDash val="lgDashDotDot"/>
              <a:round/>
              <a:headEnd/>
              <a:tailEnd type="arrow" w="med" len="med"/>
            </a:ln>
          </p:spPr>
        </p:cxnSp>
      </p:grpSp>
      <p:sp>
        <p:nvSpPr>
          <p:cNvPr id="122" name="Zaoblený obdélník 121"/>
          <p:cNvSpPr/>
          <p:nvPr/>
        </p:nvSpPr>
        <p:spPr>
          <a:xfrm>
            <a:off x="4224343" y="1773240"/>
            <a:ext cx="3816351" cy="30956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82969" name="Přímá spojovací šipka 92"/>
          <p:cNvCxnSpPr>
            <a:cxnSpLocks noChangeShapeType="1"/>
          </p:cNvCxnSpPr>
          <p:nvPr/>
        </p:nvCxnSpPr>
        <p:spPr bwMode="auto">
          <a:xfrm>
            <a:off x="5653711" y="4868865"/>
            <a:ext cx="10496" cy="539751"/>
          </a:xfrm>
          <a:prstGeom prst="straightConnector1">
            <a:avLst/>
          </a:prstGeom>
          <a:noFill/>
          <a:ln w="15875">
            <a:solidFill>
              <a:schemeClr val="tx1"/>
            </a:solidFill>
            <a:prstDash val="lgDashDotDot"/>
            <a:round/>
            <a:headEnd/>
            <a:tailEnd type="arrow" w="med" len="med"/>
          </a:ln>
        </p:spPr>
      </p:cxnSp>
      <p:cxnSp>
        <p:nvCxnSpPr>
          <p:cNvPr id="82970" name="Přímá spojovací šipka 92"/>
          <p:cNvCxnSpPr>
            <a:cxnSpLocks noChangeShapeType="1"/>
          </p:cNvCxnSpPr>
          <p:nvPr/>
        </p:nvCxnSpPr>
        <p:spPr bwMode="auto">
          <a:xfrm>
            <a:off x="7319965" y="4941888"/>
            <a:ext cx="288205" cy="1079400"/>
          </a:xfrm>
          <a:prstGeom prst="straightConnector1">
            <a:avLst/>
          </a:prstGeom>
          <a:noFill/>
          <a:ln w="15875">
            <a:solidFill>
              <a:schemeClr val="tx1"/>
            </a:solidFill>
            <a:prstDash val="lgDashDotDot"/>
            <a:round/>
            <a:headEnd/>
            <a:tailEnd type="arrow" w="med" len="med"/>
          </a:ln>
        </p:spPr>
      </p:cxnSp>
      <p:cxnSp>
        <p:nvCxnSpPr>
          <p:cNvPr id="82971" name="Přímá spojovací šipka 92"/>
          <p:cNvCxnSpPr>
            <a:cxnSpLocks noChangeShapeType="1"/>
            <a:endCxn id="45" idx="2"/>
          </p:cNvCxnSpPr>
          <p:nvPr/>
        </p:nvCxnSpPr>
        <p:spPr bwMode="auto">
          <a:xfrm>
            <a:off x="8040691" y="4221010"/>
            <a:ext cx="708325" cy="324118"/>
          </a:xfrm>
          <a:prstGeom prst="straightConnector1">
            <a:avLst/>
          </a:prstGeom>
          <a:noFill/>
          <a:ln w="15875">
            <a:solidFill>
              <a:schemeClr val="tx1"/>
            </a:solidFill>
            <a:prstDash val="lgDashDotDot"/>
            <a:round/>
            <a:headEnd/>
            <a:tailEnd type="arrow" w="med" len="med"/>
          </a:ln>
        </p:spPr>
      </p:cxnSp>
      <p:cxnSp>
        <p:nvCxnSpPr>
          <p:cNvPr id="82972" name="Přímá spojovací šipka 92"/>
          <p:cNvCxnSpPr>
            <a:cxnSpLocks noChangeShapeType="1"/>
          </p:cNvCxnSpPr>
          <p:nvPr/>
        </p:nvCxnSpPr>
        <p:spPr bwMode="auto">
          <a:xfrm>
            <a:off x="7967670" y="4652968"/>
            <a:ext cx="504601" cy="432221"/>
          </a:xfrm>
          <a:prstGeom prst="straightConnector1">
            <a:avLst/>
          </a:prstGeom>
          <a:noFill/>
          <a:ln w="15875">
            <a:solidFill>
              <a:schemeClr val="tx1"/>
            </a:solidFill>
            <a:prstDash val="lgDashDotDot"/>
            <a:round/>
            <a:headEnd/>
            <a:tailEnd type="arrow" w="med" len="med"/>
          </a:ln>
        </p:spPr>
      </p:cxnSp>
      <p:sp>
        <p:nvSpPr>
          <p:cNvPr id="82973" name="Elipsa 82"/>
          <p:cNvSpPr>
            <a:spLocks noChangeArrowheads="1"/>
          </p:cNvSpPr>
          <p:nvPr/>
        </p:nvSpPr>
        <p:spPr bwMode="auto">
          <a:xfrm>
            <a:off x="1566511" y="4118836"/>
            <a:ext cx="2513267" cy="2663949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cs-CZ" altLang="cs-CZ" sz="3200" dirty="0"/>
          </a:p>
        </p:txBody>
      </p:sp>
      <p:cxnSp>
        <p:nvCxnSpPr>
          <p:cNvPr id="90" name="Přímá spojovací šipka 89"/>
          <p:cNvCxnSpPr>
            <a:cxnSpLocks/>
          </p:cNvCxnSpPr>
          <p:nvPr/>
        </p:nvCxnSpPr>
        <p:spPr bwMode="auto">
          <a:xfrm flipH="1">
            <a:off x="3984043" y="4690253"/>
            <a:ext cx="366305" cy="261107"/>
          </a:xfrm>
          <a:prstGeom prst="straightConnector1">
            <a:avLst/>
          </a:prstGeom>
          <a:ln w="15875">
            <a:solidFill>
              <a:schemeClr val="tx1"/>
            </a:solidFill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68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3">
            <a:extLst>
              <a:ext uri="{FF2B5EF4-FFF2-40B4-BE49-F238E27FC236}">
                <a16:creationId xmlns:a16="http://schemas.microsoft.com/office/drawing/2014/main" id="{71E15EB2-885D-455B-89BD-1D6221E9D988}"/>
              </a:ext>
            </a:extLst>
          </p:cNvPr>
          <p:cNvGrpSpPr>
            <a:grpSpLocks/>
          </p:cNvGrpSpPr>
          <p:nvPr/>
        </p:nvGrpSpPr>
        <p:grpSpPr bwMode="auto">
          <a:xfrm>
            <a:off x="3152775" y="942975"/>
            <a:ext cx="4829175" cy="4466431"/>
            <a:chOff x="270" y="585"/>
            <a:chExt cx="2594" cy="2495"/>
          </a:xfrm>
        </p:grpSpPr>
        <p:graphicFrame>
          <p:nvGraphicFramePr>
            <p:cNvPr id="57348" name="Object 4">
              <a:extLst>
                <a:ext uri="{FF2B5EF4-FFF2-40B4-BE49-F238E27FC236}">
                  <a16:creationId xmlns:a16="http://schemas.microsoft.com/office/drawing/2014/main" id="{6E19F766-C5C4-46DD-813C-F6A497AC87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" y="585"/>
            <a:ext cx="2594" cy="2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CorelPhotoPaint.Image.8" r:id="rId4" imgW="2504762" imgH="2409524" progId="CorelPhotoPaint.Image.8">
                    <p:embed/>
                  </p:oleObj>
                </mc:Choice>
                <mc:Fallback>
                  <p:oleObj name="CorelPhotoPaint.Image.8" r:id="rId4" imgW="2504762" imgH="2409524" progId="CorelPhotoPaint.Image.8">
                    <p:embed/>
                    <p:pic>
                      <p:nvPicPr>
                        <p:cNvPr id="57348" name="Object 4">
                          <a:extLst>
                            <a:ext uri="{FF2B5EF4-FFF2-40B4-BE49-F238E27FC236}">
                              <a16:creationId xmlns:a16="http://schemas.microsoft.com/office/drawing/2014/main" id="{6E19F766-C5C4-46DD-813C-F6A497AC87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" y="585"/>
                          <a:ext cx="2594" cy="24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5109" name="Rectangle 5">
              <a:extLst>
                <a:ext uri="{FF2B5EF4-FFF2-40B4-BE49-F238E27FC236}">
                  <a16:creationId xmlns:a16="http://schemas.microsoft.com/office/drawing/2014/main" id="{1F1B327A-9E61-490A-9E02-68E20DB49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957"/>
              <a:ext cx="10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buClr>
                  <a:schemeClr val="tx2"/>
                </a:buClr>
                <a:buFont typeface="Wingdings" panose="05000000000000000000" pitchFamily="2" charset="2"/>
                <a:buNone/>
                <a:defRPr/>
              </a:pPr>
              <a:r>
                <a:rPr lang="cs-CZ" sz="20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DISABILITA</a:t>
              </a:r>
            </a:p>
          </p:txBody>
        </p:sp>
        <p:sp>
          <p:nvSpPr>
            <p:cNvPr id="175110" name="Rectangle 6">
              <a:extLst>
                <a:ext uri="{FF2B5EF4-FFF2-40B4-BE49-F238E27FC236}">
                  <a16:creationId xmlns:a16="http://schemas.microsoft.com/office/drawing/2014/main" id="{FEE158A5-C2B0-4C2F-A2D9-7BA6D8CA9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1937"/>
              <a:ext cx="1542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buClr>
                  <a:schemeClr val="tx2"/>
                </a:buClr>
                <a:buFont typeface="Wingdings" panose="05000000000000000000" pitchFamily="2" charset="2"/>
                <a:buNone/>
                <a:defRPr/>
              </a:pPr>
              <a:r>
                <a:rPr lang="cs-CZ" sz="36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FUNKČNÍ ZDRAVÍ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6233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délník 1">
            <a:extLst>
              <a:ext uri="{FF2B5EF4-FFF2-40B4-BE49-F238E27FC236}">
                <a16:creationId xmlns:a16="http://schemas.microsoft.com/office/drawing/2014/main" id="{CD747230-84EC-44CF-B8EC-0F6D834CC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041" y="366120"/>
            <a:ext cx="2233440" cy="567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Times New Roman" panose="02020603050405020304" pitchFamily="18" charset="0"/>
              <a:buNone/>
            </a:pPr>
            <a:endParaRPr lang="cs-CZ" altLang="cs-CZ" sz="1633" dirty="0">
              <a:solidFill>
                <a:srgbClr val="00B05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>
              <a:solidFill>
                <a:srgbClr val="00B05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sz="1633" dirty="0">
                <a:solidFill>
                  <a:srgbClr val="FF0000"/>
                </a:solidFill>
              </a:rPr>
              <a:t>Pohyb </a:t>
            </a:r>
            <a:r>
              <a:rPr lang="cs-CZ" altLang="cs-CZ" sz="1633" dirty="0"/>
              <a:t>(lékař, fyzioterapeut, ergoterapeut) </a:t>
            </a: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>
              <a:solidFill>
                <a:srgbClr val="FF000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sz="1633" dirty="0">
                <a:solidFill>
                  <a:srgbClr val="FF0000"/>
                </a:solidFill>
              </a:rPr>
              <a:t>Nácvik substitučních mechanizmů</a:t>
            </a:r>
            <a:r>
              <a:rPr lang="cs-CZ" altLang="cs-CZ" sz="1633" dirty="0"/>
              <a:t>, předcházení a ovlivňování komplikací – degenerativní kloubní procesy, </a:t>
            </a: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sz="1633" dirty="0"/>
              <a:t>(lékař, fyzioterapeut, ergoterapeut, protetik, sestra, ošetřovatel)</a:t>
            </a: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>
              <a:solidFill>
                <a:srgbClr val="FF000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cs-CZ" altLang="cs-CZ" sz="1633" dirty="0"/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sz="1633" dirty="0">
                <a:solidFill>
                  <a:srgbClr val="FF0000"/>
                </a:solidFill>
              </a:rPr>
              <a:t>Podpůrná psychoterapie </a:t>
            </a:r>
            <a:r>
              <a:rPr lang="cs-CZ" altLang="cs-CZ" sz="1633" dirty="0"/>
              <a:t>(psycholog)</a:t>
            </a:r>
            <a:endParaRPr lang="cs-CZ" altLang="cs-CZ" sz="1633" dirty="0">
              <a:solidFill>
                <a:srgbClr val="FF000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>
              <a:solidFill>
                <a:srgbClr val="FF000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/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sz="1633" dirty="0">
                <a:solidFill>
                  <a:srgbClr val="FF0000"/>
                </a:solidFill>
              </a:rPr>
              <a:t>Rehabilitační ošetřovatelství </a:t>
            </a:r>
            <a:r>
              <a:rPr lang="cs-CZ" altLang="cs-CZ" sz="1633" dirty="0"/>
              <a:t>(zdravotní sestra) </a:t>
            </a:r>
          </a:p>
        </p:txBody>
      </p:sp>
      <p:sp>
        <p:nvSpPr>
          <p:cNvPr id="17411" name="TextovéPole 2">
            <a:extLst>
              <a:ext uri="{FF2B5EF4-FFF2-40B4-BE49-F238E27FC236}">
                <a16:creationId xmlns:a16="http://schemas.microsoft.com/office/drawing/2014/main" id="{3D9DF118-DD4A-4885-9AEC-CC649ED7D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841" y="350282"/>
            <a:ext cx="3672000" cy="593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Lékař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Fyzioterapeut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Ergoterapeut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Protetik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Sestra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Ošetřovatel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Psycholog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Speciální pedagog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Nutriční terapeut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Zdravotní sestra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Zdravotně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633" dirty="0"/>
              <a:t>sociální pracovník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0B768F7-6D11-4345-96A9-B8613A81A64F}"/>
              </a:ext>
            </a:extLst>
          </p:cNvPr>
          <p:cNvCxnSpPr>
            <a:cxnSpLocks/>
          </p:cNvCxnSpPr>
          <p:nvPr/>
        </p:nvCxnSpPr>
        <p:spPr>
          <a:xfrm flipV="1">
            <a:off x="3914401" y="464041"/>
            <a:ext cx="450720" cy="58896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FCCA308B-D9FA-48BF-B1EF-129BECDDAE9E}"/>
              </a:ext>
            </a:extLst>
          </p:cNvPr>
          <p:cNvCxnSpPr>
            <a:cxnSpLocks/>
          </p:cNvCxnSpPr>
          <p:nvPr/>
        </p:nvCxnSpPr>
        <p:spPr>
          <a:xfrm>
            <a:off x="3923041" y="1053001"/>
            <a:ext cx="430560" cy="1324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92EB1AE-F664-4B2F-98CD-CE5F97C343A1}"/>
              </a:ext>
            </a:extLst>
          </p:cNvPr>
          <p:cNvCxnSpPr>
            <a:cxnSpLocks/>
          </p:cNvCxnSpPr>
          <p:nvPr/>
        </p:nvCxnSpPr>
        <p:spPr>
          <a:xfrm>
            <a:off x="3914401" y="1053001"/>
            <a:ext cx="430560" cy="7804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677041FB-B454-4FE1-AB1A-D33466297141}"/>
              </a:ext>
            </a:extLst>
          </p:cNvPr>
          <p:cNvCxnSpPr>
            <a:cxnSpLocks/>
          </p:cNvCxnSpPr>
          <p:nvPr/>
        </p:nvCxnSpPr>
        <p:spPr>
          <a:xfrm flipV="1">
            <a:off x="3905761" y="464041"/>
            <a:ext cx="450720" cy="1585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917502C9-B514-4971-8029-3708942FC566}"/>
              </a:ext>
            </a:extLst>
          </p:cNvPr>
          <p:cNvCxnSpPr>
            <a:cxnSpLocks/>
          </p:cNvCxnSpPr>
          <p:nvPr/>
        </p:nvCxnSpPr>
        <p:spPr>
          <a:xfrm>
            <a:off x="3902881" y="2036521"/>
            <a:ext cx="442080" cy="542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317C5D88-3CC2-4392-9099-2E6D5B16FF5B}"/>
              </a:ext>
            </a:extLst>
          </p:cNvPr>
          <p:cNvCxnSpPr>
            <a:cxnSpLocks/>
          </p:cNvCxnSpPr>
          <p:nvPr/>
        </p:nvCxnSpPr>
        <p:spPr>
          <a:xfrm flipV="1">
            <a:off x="3914401" y="1358281"/>
            <a:ext cx="440640" cy="6782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ECF601D5-3D71-404B-BAAC-43701793C43E}"/>
              </a:ext>
            </a:extLst>
          </p:cNvPr>
          <p:cNvCxnSpPr>
            <a:cxnSpLocks/>
          </p:cNvCxnSpPr>
          <p:nvPr/>
        </p:nvCxnSpPr>
        <p:spPr>
          <a:xfrm>
            <a:off x="3914401" y="2049481"/>
            <a:ext cx="439200" cy="9878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7AC121FD-0F47-41ED-98DF-D33260066D1E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3908641" y="2049481"/>
            <a:ext cx="436320" cy="14515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14C55390-6100-4CBF-8B44-A547259A05D4}"/>
              </a:ext>
            </a:extLst>
          </p:cNvPr>
          <p:cNvCxnSpPr>
            <a:cxnSpLocks/>
          </p:cNvCxnSpPr>
          <p:nvPr/>
        </p:nvCxnSpPr>
        <p:spPr>
          <a:xfrm flipV="1">
            <a:off x="3908641" y="1833481"/>
            <a:ext cx="436320" cy="203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Obdélník 32">
            <a:extLst>
              <a:ext uri="{FF2B5EF4-FFF2-40B4-BE49-F238E27FC236}">
                <a16:creationId xmlns:a16="http://schemas.microsoft.com/office/drawing/2014/main" id="{0BEF2D09-2AC3-4378-8080-059BBFB8A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01" y="248041"/>
            <a:ext cx="3375360" cy="451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cs-CZ" altLang="cs-CZ" sz="1633" dirty="0"/>
              <a:t>    </a:t>
            </a:r>
            <a:r>
              <a:rPr lang="cs-CZ" altLang="cs-CZ" sz="1633" dirty="0">
                <a:solidFill>
                  <a:srgbClr val="FF0000"/>
                </a:solidFill>
              </a:rPr>
              <a:t>Porucha funkce hodní končetiny</a:t>
            </a: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cs-CZ" altLang="cs-CZ" sz="1633" dirty="0">
                <a:solidFill>
                  <a:srgbClr val="FF0000"/>
                </a:solidFill>
              </a:rPr>
              <a:t>Psaní </a:t>
            </a:r>
            <a:r>
              <a:rPr lang="cs-CZ" altLang="cs-CZ" sz="1633" dirty="0"/>
              <a:t>(speciální pedagog)</a:t>
            </a:r>
            <a:endParaRPr lang="cs-CZ" altLang="cs-CZ" sz="1633" dirty="0">
              <a:solidFill>
                <a:srgbClr val="FF000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>
              <a:solidFill>
                <a:srgbClr val="FF000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sz="1633" dirty="0">
                <a:solidFill>
                  <a:srgbClr val="FF0000"/>
                </a:solidFill>
              </a:rPr>
              <a:t>Poruchy polykání</a:t>
            </a:r>
            <a:r>
              <a:rPr lang="cs-CZ" altLang="cs-CZ" sz="1633" dirty="0"/>
              <a:t>(lékař, logoped, fyzioterapeut, nutriční terapeut)</a:t>
            </a: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/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sz="1633" dirty="0">
                <a:solidFill>
                  <a:srgbClr val="FF0000"/>
                </a:solidFill>
              </a:rPr>
              <a:t>Participace + </a:t>
            </a:r>
            <a:r>
              <a:rPr lang="cs-CZ" altLang="cs-CZ" sz="1633" dirty="0" err="1">
                <a:solidFill>
                  <a:srgbClr val="FF0000"/>
                </a:solidFill>
              </a:rPr>
              <a:t>facilitačni</a:t>
            </a:r>
            <a:r>
              <a:rPr lang="cs-CZ" altLang="cs-CZ" sz="1633" dirty="0">
                <a:solidFill>
                  <a:srgbClr val="FF0000"/>
                </a:solidFill>
              </a:rPr>
              <a:t> prostředky </a:t>
            </a:r>
            <a:r>
              <a:rPr lang="cs-CZ" altLang="cs-CZ" sz="1633" dirty="0"/>
              <a:t>(lékař, fyzioterapeut, ergoterapeut, psycholog, logoped, </a:t>
            </a:r>
            <a:r>
              <a:rPr lang="cs-CZ" altLang="cs-CZ" sz="1633" dirty="0" err="1"/>
              <a:t>spec</a:t>
            </a:r>
            <a:r>
              <a:rPr lang="cs-CZ" altLang="cs-CZ" sz="1633" dirty="0"/>
              <a:t>. pedagog, protetik, ), instruktáž rodinných příslušníků s cílem jejich zapojení do rehabilitace pacienta v domácím prostředí. </a:t>
            </a: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>
              <a:solidFill>
                <a:srgbClr val="FF0000"/>
              </a:solidFill>
            </a:endParaRP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lang="cs-CZ" altLang="cs-CZ" sz="1633" dirty="0" err="1">
                <a:solidFill>
                  <a:srgbClr val="FF0000"/>
                </a:solidFill>
              </a:rPr>
              <a:t>Ergodiagnostika</a:t>
            </a:r>
            <a:r>
              <a:rPr lang="cs-CZ" altLang="cs-CZ" sz="1633" dirty="0">
                <a:solidFill>
                  <a:srgbClr val="FF0000"/>
                </a:solidFill>
              </a:rPr>
              <a:t>: </a:t>
            </a:r>
            <a:r>
              <a:rPr lang="cs-CZ" altLang="cs-CZ" sz="1633" dirty="0"/>
              <a:t>funkční hodnocení k práci</a:t>
            </a:r>
            <a:r>
              <a:rPr lang="cs-CZ" altLang="cs-CZ" sz="1633" dirty="0">
                <a:solidFill>
                  <a:srgbClr val="FFC000"/>
                </a:solidFill>
              </a:rPr>
              <a:t> </a:t>
            </a:r>
            <a:r>
              <a:rPr lang="cs-CZ" altLang="cs-CZ" sz="1633" dirty="0"/>
              <a:t>s cílem návratu do zaměstnání (lékař, fyzioterapeut, ergoterapeut, logoped, psycholog, sociální pracovník) </a:t>
            </a:r>
          </a:p>
          <a:p>
            <a:pPr eaLnBrk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lang="cs-CZ" altLang="cs-CZ" sz="1633" dirty="0"/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21D40EE5-881F-4917-96E9-545647212CFB}"/>
              </a:ext>
            </a:extLst>
          </p:cNvPr>
          <p:cNvCxnSpPr>
            <a:cxnSpLocks/>
          </p:cNvCxnSpPr>
          <p:nvPr/>
        </p:nvCxnSpPr>
        <p:spPr>
          <a:xfrm flipV="1">
            <a:off x="6324961" y="464041"/>
            <a:ext cx="836640" cy="414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83E9BEE4-E838-4622-836F-16CE97A84801}"/>
              </a:ext>
            </a:extLst>
          </p:cNvPr>
          <p:cNvCxnSpPr>
            <a:cxnSpLocks/>
          </p:cNvCxnSpPr>
          <p:nvPr/>
        </p:nvCxnSpPr>
        <p:spPr>
          <a:xfrm flipV="1">
            <a:off x="6322081" y="464041"/>
            <a:ext cx="839520" cy="13924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687FFD30-840C-40A9-99C1-A6DDF217B37C}"/>
              </a:ext>
            </a:extLst>
          </p:cNvPr>
          <p:cNvCxnSpPr>
            <a:cxnSpLocks/>
          </p:cNvCxnSpPr>
          <p:nvPr/>
        </p:nvCxnSpPr>
        <p:spPr>
          <a:xfrm flipV="1">
            <a:off x="6324961" y="1185481"/>
            <a:ext cx="802080" cy="420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45F79301-0B5A-4957-A8A2-2486E3555E9B}"/>
              </a:ext>
            </a:extLst>
          </p:cNvPr>
          <p:cNvCxnSpPr>
            <a:cxnSpLocks/>
          </p:cNvCxnSpPr>
          <p:nvPr/>
        </p:nvCxnSpPr>
        <p:spPr>
          <a:xfrm>
            <a:off x="6324961" y="595081"/>
            <a:ext cx="807840" cy="18691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50F89349-FC22-438B-BC13-6C0EEC82B2AE}"/>
              </a:ext>
            </a:extLst>
          </p:cNvPr>
          <p:cNvCxnSpPr>
            <a:cxnSpLocks/>
          </p:cNvCxnSpPr>
          <p:nvPr/>
        </p:nvCxnSpPr>
        <p:spPr>
          <a:xfrm flipV="1">
            <a:off x="6324961" y="2464201"/>
            <a:ext cx="807840" cy="1526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9518BFBA-CDF2-4525-B2FA-48576E0F8481}"/>
              </a:ext>
            </a:extLst>
          </p:cNvPr>
          <p:cNvCxnSpPr>
            <a:cxnSpLocks/>
          </p:cNvCxnSpPr>
          <p:nvPr/>
        </p:nvCxnSpPr>
        <p:spPr>
          <a:xfrm>
            <a:off x="6333601" y="1204201"/>
            <a:ext cx="793440" cy="12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21385549-9FF7-431E-933D-F19708C4BE0F}"/>
              </a:ext>
            </a:extLst>
          </p:cNvPr>
          <p:cNvCxnSpPr>
            <a:cxnSpLocks/>
          </p:cNvCxnSpPr>
          <p:nvPr/>
        </p:nvCxnSpPr>
        <p:spPr>
          <a:xfrm>
            <a:off x="6330721" y="595081"/>
            <a:ext cx="812160" cy="29160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728AB84F-240A-4F15-846C-1DBF6C1AADC5}"/>
              </a:ext>
            </a:extLst>
          </p:cNvPr>
          <p:cNvCxnSpPr>
            <a:cxnSpLocks/>
          </p:cNvCxnSpPr>
          <p:nvPr/>
        </p:nvCxnSpPr>
        <p:spPr>
          <a:xfrm>
            <a:off x="6324961" y="1185481"/>
            <a:ext cx="813600" cy="230891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24719B1C-5460-46DE-B4AE-28949DE9132A}"/>
              </a:ext>
            </a:extLst>
          </p:cNvPr>
          <p:cNvCxnSpPr>
            <a:cxnSpLocks/>
          </p:cNvCxnSpPr>
          <p:nvPr/>
        </p:nvCxnSpPr>
        <p:spPr>
          <a:xfrm>
            <a:off x="6322081" y="1845001"/>
            <a:ext cx="821520" cy="167269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08F2F21B-F69C-4483-9AE6-BF5C19AB4B64}"/>
              </a:ext>
            </a:extLst>
          </p:cNvPr>
          <p:cNvCxnSpPr>
            <a:cxnSpLocks/>
          </p:cNvCxnSpPr>
          <p:nvPr/>
        </p:nvCxnSpPr>
        <p:spPr>
          <a:xfrm flipV="1">
            <a:off x="6322081" y="3515400"/>
            <a:ext cx="820799" cy="186480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394CCE76-D832-4282-A648-68DDFC59B305}"/>
              </a:ext>
            </a:extLst>
          </p:cNvPr>
          <p:cNvCxnSpPr>
            <a:cxnSpLocks/>
          </p:cNvCxnSpPr>
          <p:nvPr/>
        </p:nvCxnSpPr>
        <p:spPr>
          <a:xfrm flipV="1">
            <a:off x="6322081" y="3509642"/>
            <a:ext cx="817920" cy="1134719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389EF0D-5111-4FEB-98F9-C88C826BD674}"/>
              </a:ext>
            </a:extLst>
          </p:cNvPr>
          <p:cNvCxnSpPr>
            <a:cxnSpLocks/>
          </p:cNvCxnSpPr>
          <p:nvPr/>
        </p:nvCxnSpPr>
        <p:spPr>
          <a:xfrm flipV="1">
            <a:off x="6312001" y="3503030"/>
            <a:ext cx="843840" cy="487571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bdélník: se zakulacenými rohy 75">
            <a:extLst>
              <a:ext uri="{FF2B5EF4-FFF2-40B4-BE49-F238E27FC236}">
                <a16:creationId xmlns:a16="http://schemas.microsoft.com/office/drawing/2014/main" id="{271EEE1B-3086-4319-9798-9F1027AC8361}"/>
              </a:ext>
            </a:extLst>
          </p:cNvPr>
          <p:cNvSpPr/>
          <p:nvPr/>
        </p:nvSpPr>
        <p:spPr>
          <a:xfrm>
            <a:off x="4344961" y="248041"/>
            <a:ext cx="1980000" cy="65044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sz="1633"/>
          </a:p>
        </p:txBody>
      </p:sp>
      <p:sp>
        <p:nvSpPr>
          <p:cNvPr id="78" name="Obdélník: se zakulacenými rohy 77">
            <a:extLst>
              <a:ext uri="{FF2B5EF4-FFF2-40B4-BE49-F238E27FC236}">
                <a16:creationId xmlns:a16="http://schemas.microsoft.com/office/drawing/2014/main" id="{AB2670C3-A41D-4C11-A45D-F3FA49F5C69A}"/>
              </a:ext>
            </a:extLst>
          </p:cNvPr>
          <p:cNvSpPr/>
          <p:nvPr/>
        </p:nvSpPr>
        <p:spPr>
          <a:xfrm>
            <a:off x="1621920" y="248041"/>
            <a:ext cx="2280960" cy="65044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sz="1633"/>
          </a:p>
        </p:txBody>
      </p:sp>
      <p:sp>
        <p:nvSpPr>
          <p:cNvPr id="79" name="Obdélník: se zakulacenými rohy 78">
            <a:extLst>
              <a:ext uri="{FF2B5EF4-FFF2-40B4-BE49-F238E27FC236}">
                <a16:creationId xmlns:a16="http://schemas.microsoft.com/office/drawing/2014/main" id="{96C208CC-611C-4FAB-AAF5-D24B3397768F}"/>
              </a:ext>
            </a:extLst>
          </p:cNvPr>
          <p:cNvSpPr/>
          <p:nvPr/>
        </p:nvSpPr>
        <p:spPr>
          <a:xfrm>
            <a:off x="6939841" y="248041"/>
            <a:ext cx="3471840" cy="65044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sz="1633"/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4BD60307-4B31-4DB4-A2A5-4216AA16FF87}"/>
              </a:ext>
            </a:extLst>
          </p:cNvPr>
          <p:cNvCxnSpPr>
            <a:cxnSpLocks/>
          </p:cNvCxnSpPr>
          <p:nvPr/>
        </p:nvCxnSpPr>
        <p:spPr>
          <a:xfrm flipV="1">
            <a:off x="3914401" y="3990601"/>
            <a:ext cx="440640" cy="4021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C3698602-EDA0-41CB-93D0-7F45D77FFF54}"/>
              </a:ext>
            </a:extLst>
          </p:cNvPr>
          <p:cNvCxnSpPr>
            <a:cxnSpLocks/>
          </p:cNvCxnSpPr>
          <p:nvPr/>
        </p:nvCxnSpPr>
        <p:spPr>
          <a:xfrm flipV="1">
            <a:off x="6323521" y="1840681"/>
            <a:ext cx="809280" cy="28094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2496C920-6EE9-4999-B95C-EE61F83DB40D}"/>
              </a:ext>
            </a:extLst>
          </p:cNvPr>
          <p:cNvCxnSpPr>
            <a:cxnSpLocks/>
          </p:cNvCxnSpPr>
          <p:nvPr/>
        </p:nvCxnSpPr>
        <p:spPr>
          <a:xfrm>
            <a:off x="3908641" y="5620680"/>
            <a:ext cx="444960" cy="194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8800885A-650A-4B46-AA9F-9CCA57DEB634}"/>
              </a:ext>
            </a:extLst>
          </p:cNvPr>
          <p:cNvCxnSpPr>
            <a:cxnSpLocks/>
          </p:cNvCxnSpPr>
          <p:nvPr/>
        </p:nvCxnSpPr>
        <p:spPr>
          <a:xfrm flipV="1">
            <a:off x="6330721" y="2445481"/>
            <a:ext cx="802080" cy="33595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3EFDD7FD-678F-4B9F-82A6-512BFABE75BD}"/>
              </a:ext>
            </a:extLst>
          </p:cNvPr>
          <p:cNvCxnSpPr>
            <a:cxnSpLocks/>
          </p:cNvCxnSpPr>
          <p:nvPr/>
        </p:nvCxnSpPr>
        <p:spPr>
          <a:xfrm flipV="1">
            <a:off x="6333600" y="3515401"/>
            <a:ext cx="810001" cy="274752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935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Nadpis 1"/>
          <p:cNvSpPr>
            <a:spLocks noGrp="1"/>
          </p:cNvSpPr>
          <p:nvPr>
            <p:ph type="title"/>
          </p:nvPr>
        </p:nvSpPr>
        <p:spPr>
          <a:xfrm>
            <a:off x="1774826" y="404813"/>
            <a:ext cx="8893175" cy="1143000"/>
          </a:xfrm>
        </p:spPr>
        <p:txBody>
          <a:bodyPr/>
          <a:lstStyle/>
          <a:p>
            <a:r>
              <a:rPr lang="cs-CZ" altLang="cs-CZ" sz="4000" b="1" dirty="0">
                <a:latin typeface="+mn-lt"/>
              </a:rPr>
              <a:t>Financování pomůcek je vícezdrojové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effectLst/>
              </a:rPr>
              <a:t>finanční zdroje máme ze zdravotních pojišťoven </a:t>
            </a:r>
          </a:p>
          <a:p>
            <a:pPr>
              <a:defRPr/>
            </a:pPr>
            <a:r>
              <a:rPr lang="cs-CZ" dirty="0">
                <a:effectLst/>
              </a:rPr>
              <a:t>v oblasti sociální rehabilitace ze zákona o sociálních službách, </a:t>
            </a:r>
          </a:p>
          <a:p>
            <a:pPr marL="0" indent="0">
              <a:buNone/>
              <a:defRPr/>
            </a:pPr>
            <a:r>
              <a:rPr lang="cs-CZ" dirty="0"/>
              <a:t>  dávky pro osoby se zdravotním postižením: příspěvek na mobilitu a    </a:t>
            </a:r>
          </a:p>
          <a:p>
            <a:pPr marL="0" indent="0">
              <a:buNone/>
              <a:defRPr/>
            </a:pPr>
            <a:r>
              <a:rPr lang="cs-CZ" dirty="0"/>
              <a:t>  zvláštní pomůcku, </a:t>
            </a:r>
            <a:r>
              <a:rPr lang="cs-CZ" dirty="0">
                <a:effectLst/>
              </a:rPr>
              <a:t>  </a:t>
            </a:r>
            <a:r>
              <a:rPr lang="cs-CZ" dirty="0"/>
              <a:t>příspěvek na péče</a:t>
            </a:r>
            <a:endParaRPr lang="cs-CZ" dirty="0">
              <a:effectLst/>
            </a:endParaRPr>
          </a:p>
          <a:p>
            <a:pPr>
              <a:defRPr/>
            </a:pPr>
            <a:r>
              <a:rPr lang="cs-CZ" dirty="0">
                <a:effectLst/>
              </a:rPr>
              <a:t> oblasti rehabilitace pedagogické z kapitoly vzdělání (regionální odbor školství)</a:t>
            </a:r>
          </a:p>
          <a:p>
            <a:pPr>
              <a:defRPr/>
            </a:pPr>
            <a:r>
              <a:rPr lang="cs-CZ" dirty="0">
                <a:effectLst/>
              </a:rPr>
              <a:t> v oblasti pracovní rehabilitace z úřadů práce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524000" y="62116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Švestková 0., /2015/, „Ergoterapie“ časopis Rehabilitace a fyzikální lékařství, ročník 22, č.1, s. 38-44, ISSN 1211-2658</a:t>
            </a:r>
          </a:p>
        </p:txBody>
      </p:sp>
    </p:spTree>
    <p:extLst>
      <p:ext uri="{BB962C8B-B14F-4D97-AF65-F5344CB8AC3E}">
        <p14:creationId xmlns:p14="http://schemas.microsoft.com/office/powerpoint/2010/main" val="3968703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/>
          </p:cNvSpPr>
          <p:nvPr>
            <p:ph type="ctrTitle" sz="quarter"/>
          </p:nvPr>
        </p:nvSpPr>
        <p:spPr>
          <a:xfrm>
            <a:off x="1919288" y="549276"/>
            <a:ext cx="8424862" cy="1470025"/>
          </a:xfrm>
        </p:spPr>
        <p:txBody>
          <a:bodyPr/>
          <a:lstStyle/>
          <a:p>
            <a:r>
              <a:rPr lang="cs-CZ" altLang="cs-CZ" sz="4000" b="1" dirty="0">
                <a:latin typeface="+mn-lt"/>
                <a:cs typeface="Arial" pitchFamily="34" charset="0"/>
              </a:rPr>
              <a:t>Změna zákona o sociálních službách</a:t>
            </a:r>
          </a:p>
        </p:txBody>
      </p:sp>
      <p:sp>
        <p:nvSpPr>
          <p:cNvPr id="125955" name="Podnadpis 2"/>
          <p:cNvSpPr>
            <a:spLocks noGrp="1"/>
          </p:cNvSpPr>
          <p:nvPr>
            <p:ph type="subTitle" sz="quarter" idx="1"/>
          </p:nvPr>
        </p:nvSpPr>
        <p:spPr>
          <a:xfrm>
            <a:off x="1919289" y="1628776"/>
            <a:ext cx="8137525" cy="4824413"/>
          </a:xfrm>
        </p:spPr>
        <p:txBody>
          <a:bodyPr/>
          <a:lstStyle/>
          <a:p>
            <a:endParaRPr lang="cs-CZ" altLang="cs-CZ" sz="2000" dirty="0">
              <a:cs typeface="Arial" pitchFamily="34" charset="0"/>
            </a:endParaRPr>
          </a:p>
          <a:p>
            <a:r>
              <a:rPr lang="cs-CZ" altLang="cs-CZ" dirty="0">
                <a:solidFill>
                  <a:schemeClr val="tx1"/>
                </a:solidFill>
                <a:effectLst/>
                <a:cs typeface="Arial" pitchFamily="34" charset="0"/>
              </a:rPr>
              <a:t>VYHLÁŠKA</a:t>
            </a:r>
          </a:p>
          <a:p>
            <a:endParaRPr lang="cs-CZ" altLang="cs-CZ" sz="2000" dirty="0">
              <a:cs typeface="Arial" pitchFamily="34" charset="0"/>
            </a:endParaRPr>
          </a:p>
          <a:p>
            <a:r>
              <a:rPr lang="cs-CZ" altLang="cs-CZ" sz="2800" dirty="0">
                <a:cs typeface="Arial" pitchFamily="34" charset="0"/>
              </a:rPr>
              <a:t>388/2011,</a:t>
            </a:r>
          </a:p>
          <a:p>
            <a:r>
              <a:rPr lang="cs-CZ" altLang="cs-CZ" sz="2800" dirty="0">
                <a:cs typeface="Arial" pitchFamily="34" charset="0"/>
              </a:rPr>
              <a:t>kterou se stanoví bližší vymezení schopností zvládat základní životní potřeby a způsob jejich hodnocení.</a:t>
            </a:r>
          </a:p>
          <a:p>
            <a:endParaRPr lang="cs-CZ" altLang="cs-CZ" sz="2800" dirty="0">
              <a:cs typeface="Arial" pitchFamily="34" charset="0"/>
            </a:endParaRPr>
          </a:p>
          <a:p>
            <a:r>
              <a:rPr lang="cs-CZ" altLang="cs-CZ" sz="2800" dirty="0">
                <a:cs typeface="Arial" pitchFamily="34" charset="0"/>
              </a:rPr>
              <a:t>Ministerstvo práce a sociálních věcí stanoví podle § 9 odst. 6 zákona č. 108/2006 Sb., o sociálních službách, ve znění zákona č. 360/2011 Sb.:</a:t>
            </a:r>
          </a:p>
          <a:p>
            <a:endParaRPr lang="cs-CZ" altLang="cs-CZ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7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4" descr="https://www.wikiskripta.eu/images/thumb/3/3a/Polio_spinal_diagram.PNG/300px-Polio_spinal_diagram.PNG">
            <a:hlinkClick r:id="rId2"/>
            <a:extLst>
              <a:ext uri="{FF2B5EF4-FFF2-40B4-BE49-F238E27FC236}">
                <a16:creationId xmlns:a16="http://schemas.microsoft.com/office/drawing/2014/main" id="{D669A6C3-0362-4316-8E61-AF341002AE5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2" y="1179865"/>
            <a:ext cx="3760037" cy="32397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F89FD8B-339C-41F0-824B-438D94A4BABC}"/>
              </a:ext>
            </a:extLst>
          </p:cNvPr>
          <p:cNvSpPr/>
          <p:nvPr/>
        </p:nvSpPr>
        <p:spPr>
          <a:xfrm>
            <a:off x="1019974" y="4880172"/>
            <a:ext cx="3857902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Motoneurony předních rohů míšních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4E1E2E7C-EE78-40BB-B53F-8FAA9BA5D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352" y="1042591"/>
            <a:ext cx="5133686" cy="42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4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/>
          <p:cNvSpPr>
            <a:spLocks noGrp="1"/>
          </p:cNvSpPr>
          <p:nvPr>
            <p:ph type="ctrTitle" sz="quarter"/>
          </p:nvPr>
        </p:nvSpPr>
        <p:spPr>
          <a:xfrm>
            <a:off x="647700" y="333376"/>
            <a:ext cx="10839450" cy="1470025"/>
          </a:xfrm>
        </p:spPr>
        <p:txBody>
          <a:bodyPr>
            <a:normAutofit/>
          </a:bodyPr>
          <a:lstStyle/>
          <a:p>
            <a:r>
              <a:rPr lang="cs-CZ" altLang="cs-CZ" sz="3800" b="1" dirty="0">
                <a:latin typeface="+mn-lt"/>
                <a:cs typeface="Arial" pitchFamily="34" charset="0"/>
              </a:rPr>
              <a:t>Způsob posuzování od 1/1/2012 zdravotní stav se posuzuje u těchto 10 základních životních potřeb</a:t>
            </a:r>
          </a:p>
        </p:txBody>
      </p:sp>
      <p:sp>
        <p:nvSpPr>
          <p:cNvPr id="131075" name="Podnadpis 2"/>
          <p:cNvSpPr>
            <a:spLocks noGrp="1"/>
          </p:cNvSpPr>
          <p:nvPr>
            <p:ph type="subTitle" sz="quarter" idx="1"/>
          </p:nvPr>
        </p:nvSpPr>
        <p:spPr>
          <a:xfrm>
            <a:off x="2063750" y="1917700"/>
            <a:ext cx="8280400" cy="4895850"/>
          </a:xfrm>
        </p:spPr>
        <p:txBody>
          <a:bodyPr/>
          <a:lstStyle/>
          <a:p>
            <a:pPr algn="l"/>
            <a:r>
              <a:rPr lang="cs-CZ" altLang="cs-CZ" dirty="0">
                <a:cs typeface="Arial" pitchFamily="34" charset="0"/>
              </a:rPr>
              <a:t>Mobilita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Orientace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Komunikace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Stravování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Oblékání a obouvání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Tělesná hygiena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Výkon fyziologické potřeby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Péče o zdraví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Osobní aktivity</a:t>
            </a:r>
          </a:p>
          <a:p>
            <a:pPr algn="l"/>
            <a:r>
              <a:rPr lang="cs-CZ" altLang="cs-CZ" dirty="0">
                <a:cs typeface="Arial" pitchFamily="34" charset="0"/>
              </a:rPr>
              <a:t>Péče o domácnost</a:t>
            </a:r>
          </a:p>
        </p:txBody>
      </p:sp>
    </p:spTree>
    <p:extLst>
      <p:ext uri="{BB962C8B-B14F-4D97-AF65-F5344CB8AC3E}">
        <p14:creationId xmlns:p14="http://schemas.microsoft.com/office/powerpoint/2010/main" val="616691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1595439" y="274638"/>
            <a:ext cx="8893175" cy="633412"/>
          </a:xfrm>
        </p:spPr>
        <p:txBody>
          <a:bodyPr/>
          <a:lstStyle/>
          <a:p>
            <a:r>
              <a:rPr lang="cs-CZ" altLang="cs-CZ" sz="3800" b="1" dirty="0">
                <a:latin typeface="+mn-lt"/>
                <a:cs typeface="Arial" pitchFamily="34" charset="0"/>
              </a:rPr>
              <a:t>Příloha č.1 k vyhlášce č. 505/2006 Sb.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699" y="1196976"/>
            <a:ext cx="10829925" cy="540067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000" b="1" dirty="0">
                <a:cs typeface="Arial" panose="020B0604020202020204" pitchFamily="34" charset="0"/>
              </a:rPr>
              <a:t>Vymezení schopností zvládat základní životní potřeby                              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                                                  </a:t>
            </a:r>
            <a:r>
              <a:rPr lang="cs-CZ" sz="2000" b="1" dirty="0">
                <a:cs typeface="Arial" panose="020B0604020202020204" pitchFamily="34" charset="0"/>
              </a:rPr>
              <a:t>a) Mobilita: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panose="020B0604020202020204" pitchFamily="34" charset="0"/>
              </a:rPr>
              <a:t>Za schopnost zvládat tuto základní životní potřebu se považuje stav, kdy osoba je schopna zvládat vstávání a usedání, stoj, zaujímat polohy, pohybovat se chůzí krok za krokem, popřípadě i s přerušováním zastávkami, v dosahu alespoň 200 m, a to i po nerovném povrchu, chůzi po schodech v rozsahu jednoho patra směrem nahoru i dolů, používat dopravní prostředky včetně bariérových.       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2000" b="1" dirty="0">
                <a:cs typeface="Arial" panose="020B0604020202020204" pitchFamily="34" charset="0"/>
              </a:rPr>
              <a:t>b) Orientace: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panose="020B0604020202020204" pitchFamily="34" charset="0"/>
              </a:rPr>
              <a:t>Za schopnost zvládat tuto základní životní potřebu se považuje stav, kdy osoba je schopna poznávat a rozeznávat zrakem a sluchem, mít přiměřené duševní kompetence, orientovat se časem, místem a osobou, orientovat se v obvyklém prostředí a situacích a přiměřeně v nich reagovat.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2000" b="1" dirty="0">
                <a:cs typeface="Arial" panose="020B0604020202020204" pitchFamily="34" charset="0"/>
              </a:rPr>
              <a:t>c) Komunikace: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panose="020B0604020202020204" pitchFamily="34" charset="0"/>
              </a:rPr>
              <a:t>Za schopnost zvládat tuto základní životní potřebu se považuje stav, kdy osoba je schopna dorozumět se a porozumět, a to mluvenou srozumitelnou řečí a psanou zprávou, porozumět všeobecně používaným základním obrazovým symbolům nebo zvukovým signálům, používat běžné komunikační prostředky.</a:t>
            </a:r>
          </a:p>
          <a:p>
            <a:pPr>
              <a:defRPr/>
            </a:pPr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64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latin typeface="+mn-lt"/>
              </a:rPr>
              <a:t>Dotazníky kvality života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95600" y="2105025"/>
            <a:ext cx="7772400" cy="39560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dirty="0"/>
              <a:t>Subjektivní hodnocení pacientem</a:t>
            </a:r>
          </a:p>
          <a:p>
            <a:pPr>
              <a:buFont typeface="Wingdings" pitchFamily="2" charset="2"/>
              <a:buNone/>
            </a:pPr>
            <a:endParaRPr lang="cs-CZ" altLang="cs-CZ" b="1" dirty="0"/>
          </a:p>
          <a:p>
            <a:r>
              <a:rPr lang="cs-CZ" altLang="cs-CZ" b="1" dirty="0"/>
              <a:t>Standardizovaný dotazník </a:t>
            </a:r>
            <a:r>
              <a:rPr lang="cs-CZ" altLang="cs-CZ" b="1" dirty="0">
                <a:solidFill>
                  <a:srgbClr val="00B0F0"/>
                </a:solidFill>
              </a:rPr>
              <a:t>SF-36</a:t>
            </a:r>
          </a:p>
          <a:p>
            <a:pPr>
              <a:buFont typeface="Wingdings" pitchFamily="2" charset="2"/>
              <a:buNone/>
            </a:pPr>
            <a:r>
              <a:rPr lang="cs-CZ" altLang="cs-CZ" dirty="0"/>
              <a:t>   (</a:t>
            </a:r>
            <a:r>
              <a:rPr lang="cs-CZ" altLang="cs-CZ" dirty="0" err="1"/>
              <a:t>short</a:t>
            </a:r>
            <a:r>
              <a:rPr lang="cs-CZ" altLang="cs-CZ" dirty="0"/>
              <a:t> </a:t>
            </a:r>
            <a:r>
              <a:rPr lang="cs-CZ" altLang="cs-CZ" dirty="0" err="1"/>
              <a:t>form</a:t>
            </a:r>
            <a:r>
              <a:rPr lang="cs-CZ" altLang="cs-CZ" dirty="0"/>
              <a:t> </a:t>
            </a:r>
            <a:r>
              <a:rPr lang="cs-CZ" altLang="cs-CZ" dirty="0" err="1"/>
              <a:t>measure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generic</a:t>
            </a:r>
            <a:r>
              <a:rPr lang="cs-CZ" altLang="cs-CZ" dirty="0"/>
              <a:t> </a:t>
            </a:r>
            <a:r>
              <a:rPr lang="cs-CZ" altLang="cs-CZ" dirty="0" err="1"/>
              <a:t>health</a:t>
            </a:r>
            <a:r>
              <a:rPr lang="cs-CZ" altLang="cs-CZ" dirty="0"/>
              <a:t> status).</a:t>
            </a:r>
          </a:p>
          <a:p>
            <a:r>
              <a:rPr lang="cs-CZ" altLang="cs-CZ" b="1" dirty="0"/>
              <a:t>Dotazník  </a:t>
            </a:r>
            <a:r>
              <a:rPr lang="cs-CZ" altLang="cs-CZ" b="1" dirty="0">
                <a:solidFill>
                  <a:srgbClr val="00B0F0"/>
                </a:solidFill>
              </a:rPr>
              <a:t>WHO DAS II</a:t>
            </a:r>
          </a:p>
          <a:p>
            <a:pPr>
              <a:buFont typeface="Wingdings" pitchFamily="2" charset="2"/>
              <a:buNone/>
            </a:pPr>
            <a:r>
              <a:rPr lang="cs-CZ" altLang="cs-CZ" dirty="0"/>
              <a:t>   (WHO disability </a:t>
            </a:r>
            <a:r>
              <a:rPr lang="cs-CZ" altLang="cs-CZ" dirty="0" err="1"/>
              <a:t>assesment</a:t>
            </a:r>
            <a:r>
              <a:rPr lang="cs-CZ" altLang="cs-CZ" dirty="0"/>
              <a:t> </a:t>
            </a:r>
            <a:r>
              <a:rPr lang="cs-CZ" altLang="cs-CZ" dirty="0" err="1"/>
              <a:t>scale</a:t>
            </a:r>
            <a:r>
              <a:rPr lang="cs-CZ" altLang="cs-CZ" dirty="0"/>
              <a:t>), provádí se formou strukturovaného rozhovoru.</a:t>
            </a:r>
          </a:p>
        </p:txBody>
      </p:sp>
    </p:spTree>
    <p:extLst>
      <p:ext uri="{BB962C8B-B14F-4D97-AF65-F5344CB8AC3E}">
        <p14:creationId xmlns:p14="http://schemas.microsoft.com/office/powerpoint/2010/main" val="3126504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Obdélník 1">
            <a:extLst>
              <a:ext uri="{FF2B5EF4-FFF2-40B4-BE49-F238E27FC236}">
                <a16:creationId xmlns:a16="http://schemas.microsoft.com/office/drawing/2014/main" id="{45A3EF9C-AF02-40B5-B5A3-802EC7C9D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24853"/>
            <a:ext cx="1082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WHODAS II (</a:t>
            </a:r>
            <a:r>
              <a:rPr lang="cs-CZ" altLang="cs-CZ" sz="2000" dirty="0" err="1">
                <a:solidFill>
                  <a:schemeClr val="tx2"/>
                </a:solidFill>
              </a:rPr>
              <a:t>World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Health</a:t>
            </a:r>
            <a:r>
              <a:rPr lang="cs-CZ" altLang="cs-CZ" sz="2000" dirty="0">
                <a:solidFill>
                  <a:schemeClr val="tx2"/>
                </a:solidFill>
              </a:rPr>
              <a:t> </a:t>
            </a:r>
            <a:r>
              <a:rPr lang="cs-CZ" altLang="cs-CZ" sz="2000" dirty="0" err="1">
                <a:solidFill>
                  <a:schemeClr val="tx2"/>
                </a:solidFill>
              </a:rPr>
              <a:t>Organization</a:t>
            </a:r>
            <a:r>
              <a:rPr lang="cs-CZ" altLang="cs-CZ" sz="2000" dirty="0">
                <a:solidFill>
                  <a:schemeClr val="tx2"/>
                </a:solidFill>
              </a:rPr>
              <a:t> Disability </a:t>
            </a:r>
            <a:r>
              <a:rPr lang="cs-CZ" altLang="cs-CZ" sz="2000" dirty="0" err="1">
                <a:solidFill>
                  <a:schemeClr val="tx2"/>
                </a:solidFill>
              </a:rPr>
              <a:t>Assessment</a:t>
            </a:r>
            <a:r>
              <a:rPr lang="cs-CZ" altLang="cs-CZ" sz="2000" dirty="0">
                <a:solidFill>
                  <a:schemeClr val="tx2"/>
                </a:solidFill>
              </a:rPr>
              <a:t> Schedule) je subjektivní sebehodnotící nástroj pro hodnocení disability a soběstačnosti vytvořený ve spolupráci s WHO podle MKF.</a:t>
            </a:r>
          </a:p>
          <a:p>
            <a:pPr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Respondenti sami určují míru obtíží, které mají při provádění běžných denních činností.  </a:t>
            </a:r>
          </a:p>
        </p:txBody>
      </p:sp>
      <p:sp>
        <p:nvSpPr>
          <p:cNvPr id="70659" name="Obdélník 2">
            <a:extLst>
              <a:ext uri="{FF2B5EF4-FFF2-40B4-BE49-F238E27FC236}">
                <a16:creationId xmlns:a16="http://schemas.microsoft.com/office/drawing/2014/main" id="{3A6DD2C1-C43C-4E6A-8A12-45799E191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4" y="2382122"/>
            <a:ext cx="10506075" cy="95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Test WHODAS II aplikovala studentka magisterského oboru ergoterapie  Zatím získala průběžná data  Data ukazují subjektivní zlepšení v oblasti mobility u 90 % pacientů.</a:t>
            </a:r>
          </a:p>
          <a:p>
            <a:pPr>
              <a:defRPr/>
            </a:pPr>
            <a:endParaRPr lang="cs-CZ" altLang="cs-CZ" sz="1633" dirty="0">
              <a:solidFill>
                <a:schemeClr val="tx2"/>
              </a:solidFill>
            </a:endParaRPr>
          </a:p>
        </p:txBody>
      </p:sp>
      <p:sp>
        <p:nvSpPr>
          <p:cNvPr id="70660" name="Obdélník 3">
            <a:extLst>
              <a:ext uri="{FF2B5EF4-FFF2-40B4-BE49-F238E27FC236}">
                <a16:creationId xmlns:a16="http://schemas.microsoft.com/office/drawing/2014/main" id="{DCC795C0-0DC0-479C-95F8-14EE45D04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41" y="6041161"/>
            <a:ext cx="4570560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633" dirty="0">
                <a:solidFill>
                  <a:schemeClr val="tx2"/>
                </a:solidFill>
              </a:rPr>
              <a:t>https://www.uzis.cz/katalog/klasifikace/WHODAS</a:t>
            </a:r>
          </a:p>
        </p:txBody>
      </p:sp>
      <p:pic>
        <p:nvPicPr>
          <p:cNvPr id="70661" name="Obrázek 6">
            <a:extLst>
              <a:ext uri="{FF2B5EF4-FFF2-40B4-BE49-F238E27FC236}">
                <a16:creationId xmlns:a16="http://schemas.microsoft.com/office/drawing/2014/main" id="{B17D379F-0933-4D3C-9DF2-84809A789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280" y="3003653"/>
            <a:ext cx="2361119" cy="33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811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Zástupný symbol pro číslo snímku 3">
            <a:extLst>
              <a:ext uri="{FF2B5EF4-FFF2-40B4-BE49-F238E27FC236}">
                <a16:creationId xmlns:a16="http://schemas.microsoft.com/office/drawing/2014/main" id="{51DE9E6F-0956-4EFE-A4C4-15BF007F09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defRPr>
            </a:lvl9pPr>
          </a:lstStyle>
          <a:p>
            <a:fld id="{E8A56E63-124C-4556-857E-FB204168359A}" type="slidenum">
              <a:rPr lang="cs-CZ" altLang="cs-CZ" sz="1400">
                <a:solidFill>
                  <a:srgbClr val="FFFFFF"/>
                </a:solidFill>
              </a:rPr>
              <a:pPr/>
              <a:t>34</a:t>
            </a:fld>
            <a:endParaRPr lang="cs-CZ" altLang="cs-CZ" sz="1400">
              <a:solidFill>
                <a:srgbClr val="FFFFFF"/>
              </a:solidFill>
            </a:endParaRPr>
          </a:p>
        </p:txBody>
      </p:sp>
      <p:pic>
        <p:nvPicPr>
          <p:cNvPr id="114692" name="Zástupný symbol pro obsah 4">
            <a:extLst>
              <a:ext uri="{FF2B5EF4-FFF2-40B4-BE49-F238E27FC236}">
                <a16:creationId xmlns:a16="http://schemas.microsoft.com/office/drawing/2014/main" id="{358E834C-81F1-4BD3-B034-187575C4E653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8191" r="27647" b="4192"/>
          <a:stretch/>
        </p:blipFill>
        <p:spPr>
          <a:xfrm>
            <a:off x="3238501" y="0"/>
            <a:ext cx="5153024" cy="6858000"/>
          </a:xfrm>
        </p:spPr>
      </p:pic>
    </p:spTree>
    <p:extLst>
      <p:ext uri="{BB962C8B-B14F-4D97-AF65-F5344CB8AC3E}">
        <p14:creationId xmlns:p14="http://schemas.microsoft.com/office/powerpoint/2010/main" val="3281258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C510EBC-F217-4CB9-A6B1-088D39102823}"/>
              </a:ext>
            </a:extLst>
          </p:cNvPr>
          <p:cNvPicPr/>
          <p:nvPr/>
        </p:nvPicPr>
        <p:blipFill rotWithShape="1">
          <a:blip r:embed="rId2"/>
          <a:srcRect l="8015" t="7897" r="9973" b="4305"/>
          <a:stretch/>
        </p:blipFill>
        <p:spPr>
          <a:xfrm>
            <a:off x="2076450" y="257176"/>
            <a:ext cx="7553325" cy="559117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BE2B422-CE01-4682-AC19-BA4F632CE1FE}"/>
              </a:ext>
            </a:extLst>
          </p:cNvPr>
          <p:cNvSpPr/>
          <p:nvPr/>
        </p:nvSpPr>
        <p:spPr>
          <a:xfrm>
            <a:off x="1558816" y="602128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http://www.uzis.cz/system/files/u44/WHODAS-Manual-k-ceskemu-prekladu-WHODAS-2-0.pdf</a:t>
            </a:r>
          </a:p>
        </p:txBody>
      </p:sp>
    </p:spTree>
    <p:extLst>
      <p:ext uri="{BB962C8B-B14F-4D97-AF65-F5344CB8AC3E}">
        <p14:creationId xmlns:p14="http://schemas.microsoft.com/office/powerpoint/2010/main" val="904169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752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69" y="5752"/>
            <a:ext cx="4348386" cy="685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142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Projekt grantové agentury Jihočeské Univerzity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>
                <a:effectLst/>
                <a:ea typeface="Times New Roman"/>
              </a:rPr>
              <a:t>Název projektu: Koordinovaná rehabilitace u pacientů s poškozením mozku. Evaluace bytu</a:t>
            </a:r>
          </a:p>
          <a:p>
            <a:pPr algn="just"/>
            <a:r>
              <a:rPr lang="cs-CZ" sz="2400" dirty="0">
                <a:ea typeface="Times New Roman"/>
              </a:rPr>
              <a:t>Členové týmu: 1.  jedna ergoterapeutka</a:t>
            </a:r>
          </a:p>
          <a:p>
            <a:pPr marL="0" indent="0" algn="just">
              <a:buNone/>
            </a:pPr>
            <a:r>
              <a:rPr lang="cs-CZ" sz="2400" dirty="0">
                <a:ea typeface="Times New Roman"/>
              </a:rPr>
              <a:t>                              2.  jedna fyzioterapeutka</a:t>
            </a:r>
          </a:p>
          <a:p>
            <a:pPr marL="0" indent="0" algn="just">
              <a:buNone/>
            </a:pPr>
            <a:r>
              <a:rPr lang="cs-CZ" sz="2400" dirty="0">
                <a:ea typeface="Times New Roman"/>
              </a:rPr>
              <a:t>                              3.  dvě  sociální pracovnice</a:t>
            </a:r>
          </a:p>
          <a:p>
            <a:pPr marL="0" indent="0" algn="just">
              <a:buNone/>
            </a:pPr>
            <a:r>
              <a:rPr lang="cs-CZ" sz="2400" dirty="0">
                <a:ea typeface="Times New Roman"/>
              </a:rPr>
              <a:t>                              4.  jeden ekonom</a:t>
            </a:r>
          </a:p>
          <a:p>
            <a:pPr marL="0" indent="0" algn="just">
              <a:buNone/>
            </a:pPr>
            <a:r>
              <a:rPr lang="cs-CZ" sz="2400" dirty="0">
                <a:ea typeface="Times New Roman"/>
              </a:rPr>
              <a:t>   + spolupráce s včasnými rehabilitačními lůžky České Budějovice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59459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8780" y="382916"/>
            <a:ext cx="11017870" cy="5008339"/>
          </a:xfrm>
        </p:spPr>
        <p:txBody>
          <a:bodyPr/>
          <a:lstStyle/>
          <a:p>
            <a:pPr marL="0" indent="0" algn="just">
              <a:buNone/>
            </a:pPr>
            <a:r>
              <a:rPr lang="cs-CZ" sz="3200" dirty="0">
                <a:effectLst/>
                <a:ea typeface="Times New Roman"/>
              </a:rPr>
              <a:t>Ergoterapeutka zpracovává standardní metodiku evaluace bytu s návrhem </a:t>
            </a:r>
            <a:r>
              <a:rPr lang="cs-CZ" sz="3200" dirty="0" err="1">
                <a:effectLst/>
                <a:ea typeface="Times New Roman"/>
              </a:rPr>
              <a:t>facilitujících</a:t>
            </a:r>
            <a:r>
              <a:rPr lang="cs-CZ" sz="3200" dirty="0">
                <a:effectLst/>
                <a:ea typeface="Times New Roman"/>
              </a:rPr>
              <a:t> prostředků, rešerší z této oblasti, event. spolu se sociální pracovnici návrh na výměnu vhodného bytu</a:t>
            </a:r>
          </a:p>
          <a:p>
            <a:pPr marL="0" indent="0" algn="just">
              <a:buNone/>
            </a:pPr>
            <a:r>
              <a:rPr lang="cs-CZ" sz="3200" dirty="0">
                <a:effectLst/>
                <a:ea typeface="Times New Roman"/>
              </a:rPr>
              <a:t>Metodiku ergoterapie v domácím prostředí</a:t>
            </a:r>
          </a:p>
          <a:p>
            <a:pPr marL="0" indent="0" algn="just">
              <a:buNone/>
            </a:pPr>
            <a:r>
              <a:rPr lang="cs-CZ" sz="3200" dirty="0">
                <a:effectLst/>
                <a:ea typeface="Times New Roman"/>
              </a:rPr>
              <a:t>Manuál pomůcek pro pacienty po získaném poškozením mozku</a:t>
            </a:r>
          </a:p>
          <a:p>
            <a:pPr marL="0" indent="0" algn="just">
              <a:buNone/>
            </a:pPr>
            <a:r>
              <a:rPr lang="cs-CZ" sz="3200" dirty="0">
                <a:effectLst/>
                <a:ea typeface="Times New Roman"/>
              </a:rPr>
              <a:t>Financování z kapitoly sociálních služeb</a:t>
            </a:r>
            <a:r>
              <a:rPr lang="cs-CZ" sz="3200" dirty="0">
                <a:ea typeface="Times New Roman"/>
              </a:rPr>
              <a:t>!</a:t>
            </a:r>
            <a:r>
              <a:rPr lang="cs-CZ" sz="3200" dirty="0">
                <a:effectLst/>
                <a:ea typeface="Times New Roman"/>
              </a:rPr>
              <a:t>  </a:t>
            </a:r>
            <a:r>
              <a:rPr lang="cs-CZ" dirty="0">
                <a:effectLst/>
                <a:ea typeface="Times New Roman"/>
              </a:rPr>
              <a:t>  </a:t>
            </a:r>
          </a:p>
          <a:p>
            <a:pPr marL="0" indent="0" algn="just">
              <a:buNone/>
            </a:pPr>
            <a:r>
              <a:rPr lang="cs-CZ" dirty="0">
                <a:ea typeface="Times New Roman"/>
              </a:rPr>
              <a:t> </a:t>
            </a:r>
          </a:p>
          <a:p>
            <a:endParaRPr lang="cs-CZ" dirty="0"/>
          </a:p>
        </p:txBody>
      </p:sp>
      <p:sp>
        <p:nvSpPr>
          <p:cNvPr id="4" name="AutoShape 2" descr="Výsledek obrázku pro byt bez bariér">
            <a:extLst>
              <a:ext uri="{FF2B5EF4-FFF2-40B4-BE49-F238E27FC236}">
                <a16:creationId xmlns:a16="http://schemas.microsoft.com/office/drawing/2014/main" id="{2A542BCB-0D61-4EF7-A028-AE6557AC31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ýsledek obrázku pro byt bez bariér">
            <a:extLst>
              <a:ext uri="{FF2B5EF4-FFF2-40B4-BE49-F238E27FC236}">
                <a16:creationId xmlns:a16="http://schemas.microsoft.com/office/drawing/2014/main" id="{5355AC02-96BA-4D86-9393-C9232690E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irc_mi" descr="Výsledek obrázku pro byt bez bariér">
            <a:hlinkClick r:id="rId2"/>
            <a:extLst>
              <a:ext uri="{FF2B5EF4-FFF2-40B4-BE49-F238E27FC236}">
                <a16:creationId xmlns:a16="http://schemas.microsoft.com/office/drawing/2014/main" id="{4FBA9878-EBA6-499E-85B7-00C3FD10E9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64" y="3581400"/>
            <a:ext cx="5760720" cy="2980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961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 descr="kniha IC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1879" y="46665"/>
            <a:ext cx="4431207" cy="63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161239651"/>
              </p:ext>
            </p:extLst>
          </p:nvPr>
        </p:nvGraphicFramePr>
        <p:xfrm>
          <a:off x="1554657" y="69762"/>
          <a:ext cx="4343400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orelPhotoPaint.Image.11" r:id="rId5" imgW="5870460" imgH="8467361" progId="">
                  <p:embed/>
                </p:oleObj>
              </mc:Choice>
              <mc:Fallback>
                <p:oleObj name="CorelPhotoPaint.Image.11" r:id="rId5" imgW="5870460" imgH="8467361" progId="">
                  <p:embed/>
                  <p:pic>
                    <p:nvPicPr>
                      <p:cNvPr id="2050" name="Object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657" y="69762"/>
                        <a:ext cx="4343400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1554658" y="6381329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 https://www.uzis.cz/publikace/mezinarodni-klasifikace-funkcnich-schopnosti-disability-zdravi-mkf</a:t>
            </a:r>
          </a:p>
        </p:txBody>
      </p:sp>
    </p:spTree>
    <p:extLst>
      <p:ext uri="{BB962C8B-B14F-4D97-AF65-F5344CB8AC3E}">
        <p14:creationId xmlns:p14="http://schemas.microsoft.com/office/powerpoint/2010/main" val="128378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5408E-766B-4644-8469-0F682E80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Průběh onemocnění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A9A65B-9262-46D4-9511-51C7FBDE4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/>
              <a:t>90 až 95 % </a:t>
            </a:r>
            <a:r>
              <a:rPr lang="cs-CZ" dirty="0"/>
              <a:t>infekcí nezpůsobuje žádné symptomy. Z těchto nakažených se stávají nevědomky </a:t>
            </a:r>
            <a:r>
              <a:rPr lang="cs-CZ" b="1" dirty="0"/>
              <a:t>přenašeči.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Dalších </a:t>
            </a:r>
            <a:r>
              <a:rPr lang="cs-CZ" b="1" dirty="0"/>
              <a:t>5 až 10 % lidí mají méně závažné symptomy</a:t>
            </a:r>
            <a:r>
              <a:rPr lang="cs-CZ" dirty="0"/>
              <a:t>: horečka, bolest hlavy, průjem, strnulost krku a bolesti v horních a dolních končetinách. Tito lidé se většinou navrátí do původního stavu během jednoho až dvou týdnů. </a:t>
            </a:r>
          </a:p>
          <a:p>
            <a:pPr algn="just"/>
            <a:r>
              <a:rPr lang="cs-CZ" dirty="0"/>
              <a:t>asi </a:t>
            </a:r>
            <a:r>
              <a:rPr lang="cs-CZ" b="1" dirty="0"/>
              <a:t>1 až 0,5 % případů se objeví svalová slabost až v neschopnost pohybu</a:t>
            </a:r>
            <a:r>
              <a:rPr lang="cs-CZ" dirty="0"/>
              <a:t>. K tomu může dojít během několika hodin až několika dní. 7-14 dní se virus zachycení na sliznici dýchacích cest pomnoží a rozšíří se nejvíce do střevního traktu. Vznik obrny je důsledkem zánětlivého onemocnění a nekrózy buněk předních roku míšních. Paréza až plegie nejčastěji postihuje horní a dolní končetiny, ale může řidčeji také zahrnovat svaly hlavy, krku a bránice. </a:t>
            </a:r>
          </a:p>
          <a:p>
            <a:r>
              <a:rPr lang="cs-CZ" dirty="0"/>
              <a:t>Šíření viru kapénková infekce i </a:t>
            </a:r>
            <a:r>
              <a:rPr lang="cs-CZ" dirty="0" err="1"/>
              <a:t>orofekálně</a:t>
            </a:r>
            <a:r>
              <a:rPr lang="cs-CZ" dirty="0"/>
              <a:t> (jeho vylučování stolicí, 3 měsíce po odeznění infekce).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2992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Nadpis 3">
            <a:extLst>
              <a:ext uri="{FF2B5EF4-FFF2-40B4-BE49-F238E27FC236}">
                <a16:creationId xmlns:a16="http://schemas.microsoft.com/office/drawing/2014/main" id="{9547D207-A102-4ACC-B631-69ABEA48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143081"/>
            <a:ext cx="9144000" cy="236592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tx1"/>
                </a:solidFill>
              </a:rPr>
              <a:t>                                             </a:t>
            </a:r>
            <a:br>
              <a:rPr lang="cs-CZ" altLang="cs-CZ" b="1">
                <a:solidFill>
                  <a:schemeClr val="tx1"/>
                </a:solidFill>
              </a:rPr>
            </a:br>
            <a:endParaRPr lang="cs-CZ" altLang="cs-CZ" sz="1400" b="1"/>
          </a:p>
        </p:txBody>
      </p:sp>
      <p:cxnSp>
        <p:nvCxnSpPr>
          <p:cNvPr id="6" name="Přímá spojovací čára 5">
            <a:extLst>
              <a:ext uri="{FF2B5EF4-FFF2-40B4-BE49-F238E27FC236}">
                <a16:creationId xmlns:a16="http://schemas.microsoft.com/office/drawing/2014/main" id="{22E68F03-81A5-46B9-BF79-4CAB78030C15}"/>
              </a:ext>
            </a:extLst>
          </p:cNvPr>
          <p:cNvCxnSpPr/>
          <p:nvPr/>
        </p:nvCxnSpPr>
        <p:spPr>
          <a:xfrm>
            <a:off x="2496001" y="3071881"/>
            <a:ext cx="7200000" cy="0"/>
          </a:xfrm>
          <a:prstGeom prst="line">
            <a:avLst/>
          </a:prstGeom>
          <a:ln w="57150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>
            <a:extLst>
              <a:ext uri="{FF2B5EF4-FFF2-40B4-BE49-F238E27FC236}">
                <a16:creationId xmlns:a16="http://schemas.microsoft.com/office/drawing/2014/main" id="{AC901BD4-884C-4E80-BDC5-FD9B2BCC5943}"/>
              </a:ext>
            </a:extLst>
          </p:cNvPr>
          <p:cNvCxnSpPr/>
          <p:nvPr/>
        </p:nvCxnSpPr>
        <p:spPr>
          <a:xfrm rot="5400000">
            <a:off x="2067601" y="2860921"/>
            <a:ext cx="85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>
            <a:extLst>
              <a:ext uri="{FF2B5EF4-FFF2-40B4-BE49-F238E27FC236}">
                <a16:creationId xmlns:a16="http://schemas.microsoft.com/office/drawing/2014/main" id="{227C8336-DCF8-4D81-862E-B68A9D4972F0}"/>
              </a:ext>
            </a:extLst>
          </p:cNvPr>
          <p:cNvCxnSpPr/>
          <p:nvPr/>
        </p:nvCxnSpPr>
        <p:spPr>
          <a:xfrm rot="5400000">
            <a:off x="5667601" y="2786041"/>
            <a:ext cx="85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>
            <a:extLst>
              <a:ext uri="{FF2B5EF4-FFF2-40B4-BE49-F238E27FC236}">
                <a16:creationId xmlns:a16="http://schemas.microsoft.com/office/drawing/2014/main" id="{5AF7FCCE-A0CC-4661-AC9A-78B73AA3C990}"/>
              </a:ext>
            </a:extLst>
          </p:cNvPr>
          <p:cNvCxnSpPr/>
          <p:nvPr/>
        </p:nvCxnSpPr>
        <p:spPr>
          <a:xfrm rot="5400000">
            <a:off x="3867601" y="2786041"/>
            <a:ext cx="85680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>
            <a:extLst>
              <a:ext uri="{FF2B5EF4-FFF2-40B4-BE49-F238E27FC236}">
                <a16:creationId xmlns:a16="http://schemas.microsoft.com/office/drawing/2014/main" id="{075CC782-B01E-4E86-AB13-9CDAACD5A0BF}"/>
              </a:ext>
            </a:extLst>
          </p:cNvPr>
          <p:cNvCxnSpPr/>
          <p:nvPr/>
        </p:nvCxnSpPr>
        <p:spPr>
          <a:xfrm rot="5400000">
            <a:off x="9267601" y="2835001"/>
            <a:ext cx="85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>
              <a:ext uri="{FF2B5EF4-FFF2-40B4-BE49-F238E27FC236}">
                <a16:creationId xmlns:a16="http://schemas.microsoft.com/office/drawing/2014/main" id="{10676B26-38C5-4C3B-9A6D-E7728FD3CC81}"/>
              </a:ext>
            </a:extLst>
          </p:cNvPr>
          <p:cNvSpPr/>
          <p:nvPr/>
        </p:nvSpPr>
        <p:spPr>
          <a:xfrm>
            <a:off x="9462721" y="1267562"/>
            <a:ext cx="466794" cy="769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sz="4399" b="1" kern="0" dirty="0">
                <a:solidFill>
                  <a:srgbClr val="FFFFFF"/>
                </a:solidFill>
                <a:latin typeface="Times New Roman"/>
              </a:rPr>
              <a:t>4</a:t>
            </a:r>
            <a:endParaRPr lang="cs-CZ" sz="1633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3F66BCA-F5B7-4131-B67A-B8C441976395}"/>
              </a:ext>
            </a:extLst>
          </p:cNvPr>
          <p:cNvSpPr/>
          <p:nvPr/>
        </p:nvSpPr>
        <p:spPr>
          <a:xfrm>
            <a:off x="2245441" y="1267562"/>
            <a:ext cx="466794" cy="769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sz="4399" b="1" kern="0" dirty="0">
                <a:solidFill>
                  <a:srgbClr val="FFFFFF"/>
                </a:solidFill>
                <a:latin typeface="Times New Roman"/>
              </a:rPr>
              <a:t>0</a:t>
            </a:r>
            <a:endParaRPr lang="cs-CZ" sz="1633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0B377E-B98C-4506-9FAD-1E268B8C13BD}"/>
              </a:ext>
            </a:extLst>
          </p:cNvPr>
          <p:cNvSpPr/>
          <p:nvPr/>
        </p:nvSpPr>
        <p:spPr>
          <a:xfrm>
            <a:off x="3270721" y="1253162"/>
            <a:ext cx="466794" cy="769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sz="4399" b="1" kern="0" dirty="0">
                <a:solidFill>
                  <a:srgbClr val="FFFFFF"/>
                </a:solidFill>
                <a:latin typeface="Times New Roman"/>
              </a:rPr>
              <a:t>1</a:t>
            </a:r>
            <a:endParaRPr lang="cs-CZ" sz="1633" dirty="0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F8CA445F-C6C4-43D5-B52F-DC35DEDE91B2}"/>
              </a:ext>
            </a:extLst>
          </p:cNvPr>
          <p:cNvSpPr>
            <a:spLocks/>
          </p:cNvSpPr>
          <p:nvPr/>
        </p:nvSpPr>
        <p:spPr bwMode="auto">
          <a:xfrm rot="5400000">
            <a:off x="5028961" y="1281961"/>
            <a:ext cx="334080" cy="1800000"/>
          </a:xfrm>
          <a:prstGeom prst="leftBrace">
            <a:avLst>
              <a:gd name="adj1" fmla="val 38400"/>
              <a:gd name="adj2" fmla="val 50000"/>
            </a:avLst>
          </a:prstGeom>
          <a:noFill/>
          <a:ln w="28575">
            <a:solidFill>
              <a:schemeClr val="bg1">
                <a:lumMod val="20000"/>
                <a:lumOff val="8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cs-CZ" sz="1633">
              <a:ln>
                <a:solidFill>
                  <a:srgbClr val="FF33CC"/>
                </a:solidFill>
              </a:ln>
            </a:endParaRPr>
          </a:p>
        </p:txBody>
      </p:sp>
      <p:cxnSp>
        <p:nvCxnSpPr>
          <p:cNvPr id="14" name="Přímá spojovací čára 7">
            <a:extLst>
              <a:ext uri="{FF2B5EF4-FFF2-40B4-BE49-F238E27FC236}">
                <a16:creationId xmlns:a16="http://schemas.microsoft.com/office/drawing/2014/main" id="{21F79F5B-D266-41E1-BDB1-E72FCE3768BD}"/>
              </a:ext>
            </a:extLst>
          </p:cNvPr>
          <p:cNvCxnSpPr/>
          <p:nvPr/>
        </p:nvCxnSpPr>
        <p:spPr>
          <a:xfrm>
            <a:off x="2712001" y="2860201"/>
            <a:ext cx="0" cy="354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7">
            <a:extLst>
              <a:ext uri="{FF2B5EF4-FFF2-40B4-BE49-F238E27FC236}">
                <a16:creationId xmlns:a16="http://schemas.microsoft.com/office/drawing/2014/main" id="{CC79C642-BAEE-435C-9895-ACEBFC9E2282}"/>
              </a:ext>
            </a:extLst>
          </p:cNvPr>
          <p:cNvCxnSpPr/>
          <p:nvPr/>
        </p:nvCxnSpPr>
        <p:spPr>
          <a:xfrm>
            <a:off x="9480001" y="2835721"/>
            <a:ext cx="0" cy="354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8">
            <a:extLst>
              <a:ext uri="{FF2B5EF4-FFF2-40B4-BE49-F238E27FC236}">
                <a16:creationId xmlns:a16="http://schemas.microsoft.com/office/drawing/2014/main" id="{4206D711-7A4C-40FB-A0B2-6C6675ECFFF0}"/>
              </a:ext>
            </a:extLst>
          </p:cNvPr>
          <p:cNvSpPr>
            <a:spLocks/>
          </p:cNvSpPr>
          <p:nvPr/>
        </p:nvSpPr>
        <p:spPr bwMode="auto">
          <a:xfrm rot="5400000">
            <a:off x="3336241" y="1397881"/>
            <a:ext cx="335520" cy="1584000"/>
          </a:xfrm>
          <a:prstGeom prst="leftBrace">
            <a:avLst>
              <a:gd name="adj1" fmla="val 38400"/>
              <a:gd name="adj2" fmla="val 50000"/>
            </a:avLst>
          </a:prstGeom>
          <a:noFill/>
          <a:ln w="28575">
            <a:solidFill>
              <a:schemeClr val="bg1">
                <a:lumMod val="20000"/>
                <a:lumOff val="8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cs-CZ" sz="1633">
              <a:ln>
                <a:solidFill>
                  <a:srgbClr val="FF33CC"/>
                </a:solidFill>
              </a:ln>
            </a:endParaRP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3E853ACE-1840-418A-BD76-75676BA10BF9}"/>
              </a:ext>
            </a:extLst>
          </p:cNvPr>
          <p:cNvSpPr>
            <a:spLocks/>
          </p:cNvSpPr>
          <p:nvPr/>
        </p:nvSpPr>
        <p:spPr bwMode="auto">
          <a:xfrm rot="5400000">
            <a:off x="7611601" y="506521"/>
            <a:ext cx="335520" cy="3366720"/>
          </a:xfrm>
          <a:prstGeom prst="leftBrace">
            <a:avLst>
              <a:gd name="adj1" fmla="val 38400"/>
              <a:gd name="adj2" fmla="val 50000"/>
            </a:avLst>
          </a:prstGeom>
          <a:noFill/>
          <a:ln w="28575">
            <a:solidFill>
              <a:schemeClr val="bg1">
                <a:lumMod val="20000"/>
                <a:lumOff val="8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cs-CZ" sz="1633">
              <a:ln>
                <a:solidFill>
                  <a:srgbClr val="FF33CC"/>
                </a:solidFill>
              </a:ln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DCCD75C-87C0-4A0E-AF79-0DB84380C55B}"/>
              </a:ext>
            </a:extLst>
          </p:cNvPr>
          <p:cNvSpPr/>
          <p:nvPr/>
        </p:nvSpPr>
        <p:spPr>
          <a:xfrm>
            <a:off x="4962720" y="1244522"/>
            <a:ext cx="466794" cy="769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sz="4399" b="1" kern="0" dirty="0">
                <a:solidFill>
                  <a:srgbClr val="FFFFFF"/>
                </a:solidFill>
                <a:latin typeface="Times New Roman"/>
              </a:rPr>
              <a:t>2</a:t>
            </a:r>
            <a:endParaRPr lang="cs-CZ" sz="1633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59878F5-8062-438C-ADB5-E6A873840CF9}"/>
              </a:ext>
            </a:extLst>
          </p:cNvPr>
          <p:cNvSpPr/>
          <p:nvPr/>
        </p:nvSpPr>
        <p:spPr>
          <a:xfrm>
            <a:off x="7544641" y="1267562"/>
            <a:ext cx="466794" cy="769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sz="4399" b="1" kern="0" dirty="0">
                <a:solidFill>
                  <a:srgbClr val="FFFFFF"/>
                </a:solidFill>
                <a:latin typeface="Times New Roman"/>
              </a:rPr>
              <a:t>3</a:t>
            </a:r>
            <a:endParaRPr lang="cs-CZ" sz="1633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A3EFEBD-8853-4865-875C-E819E38B0858}"/>
              </a:ext>
            </a:extLst>
          </p:cNvPr>
          <p:cNvSpPr txBox="1"/>
          <p:nvPr/>
        </p:nvSpPr>
        <p:spPr>
          <a:xfrm>
            <a:off x="9336001" y="3449161"/>
            <a:ext cx="151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b="1" dirty="0">
                <a:latin typeface="+mj-lt"/>
                <a:ea typeface="+mj-ea"/>
                <a:cs typeface="+mj-cs"/>
              </a:rPr>
              <a:t>96% - 100%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89333C0-ACC4-4197-BAE9-2EA15BBE4C13}"/>
              </a:ext>
            </a:extLst>
          </p:cNvPr>
          <p:cNvSpPr txBox="1"/>
          <p:nvPr/>
        </p:nvSpPr>
        <p:spPr>
          <a:xfrm>
            <a:off x="4592641" y="3449161"/>
            <a:ext cx="143136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latin typeface="+mj-lt"/>
                <a:ea typeface="+mj-ea"/>
                <a:cs typeface="+mj-cs"/>
              </a:rPr>
              <a:t>25% - 49%</a:t>
            </a:r>
            <a:endParaRPr lang="cs-CZ" b="1" dirty="0">
              <a:latin typeface="+mj-lt"/>
              <a:ea typeface="+mj-ea"/>
              <a:cs typeface="+mj-cs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68C9927-D665-4D3B-8843-5D3B572EE3AD}"/>
              </a:ext>
            </a:extLst>
          </p:cNvPr>
          <p:cNvSpPr txBox="1"/>
          <p:nvPr/>
        </p:nvSpPr>
        <p:spPr>
          <a:xfrm>
            <a:off x="2915041" y="3449162"/>
            <a:ext cx="1179360" cy="6206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b="1" dirty="0">
                <a:latin typeface="+mj-lt"/>
                <a:ea typeface="+mj-ea"/>
                <a:cs typeface="+mj-cs"/>
              </a:rPr>
              <a:t>5% - 24%                  </a:t>
            </a:r>
          </a:p>
          <a:p>
            <a:pPr>
              <a:defRPr/>
            </a:pPr>
            <a:endParaRPr lang="cs-CZ" sz="1633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2134617-BACB-4FCE-988E-D656C5647B91}"/>
              </a:ext>
            </a:extLst>
          </p:cNvPr>
          <p:cNvSpPr txBox="1"/>
          <p:nvPr/>
        </p:nvSpPr>
        <p:spPr>
          <a:xfrm>
            <a:off x="1993441" y="3449161"/>
            <a:ext cx="100656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latin typeface="+mj-lt"/>
                <a:ea typeface="+mj-ea"/>
                <a:cs typeface="+mj-cs"/>
              </a:rPr>
              <a:t>0-4%</a:t>
            </a:r>
            <a:endParaRPr lang="cs-CZ" b="1" dirty="0">
              <a:latin typeface="+mj-lt"/>
              <a:ea typeface="+mj-ea"/>
              <a:cs typeface="+mj-cs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2B61994-C932-4A7B-A417-5D9331DD9A61}"/>
              </a:ext>
            </a:extLst>
          </p:cNvPr>
          <p:cNvSpPr txBox="1"/>
          <p:nvPr/>
        </p:nvSpPr>
        <p:spPr>
          <a:xfrm>
            <a:off x="7232160" y="3426121"/>
            <a:ext cx="144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b="1" dirty="0">
                <a:latin typeface="+mj-lt"/>
                <a:ea typeface="+mj-ea"/>
                <a:cs typeface="+mj-cs"/>
              </a:rPr>
              <a:t>50% - 95%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B12067-7F1D-4261-9D54-8B752A46FDE1}"/>
              </a:ext>
            </a:extLst>
          </p:cNvPr>
          <p:cNvSpPr txBox="1"/>
          <p:nvPr/>
        </p:nvSpPr>
        <p:spPr>
          <a:xfrm>
            <a:off x="1524001" y="5949281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sz="1200" dirty="0">
                <a:latin typeface="+mj-lt"/>
                <a:ea typeface="+mj-ea"/>
                <a:cs typeface="+mj-cs"/>
              </a:rPr>
              <a:t>Svestkova O., </a:t>
            </a:r>
            <a:r>
              <a:rPr lang="en-US" sz="1200" dirty="0" err="1">
                <a:latin typeface="+mj-lt"/>
                <a:ea typeface="+mj-ea"/>
                <a:cs typeface="+mj-cs"/>
              </a:rPr>
              <a:t>Angerova</a:t>
            </a:r>
            <a:r>
              <a:rPr lang="en-US" sz="1200" dirty="0">
                <a:latin typeface="+mj-lt"/>
                <a:ea typeface="+mj-ea"/>
                <a:cs typeface="+mj-cs"/>
              </a:rPr>
              <a:t> Y, </a:t>
            </a:r>
            <a:r>
              <a:rPr lang="en-US" sz="1200" dirty="0" err="1">
                <a:latin typeface="+mj-lt"/>
                <a:ea typeface="+mj-ea"/>
                <a:cs typeface="+mj-cs"/>
              </a:rPr>
              <a:t>Sladkova</a:t>
            </a:r>
            <a:r>
              <a:rPr lang="en-US" sz="1200" dirty="0">
                <a:latin typeface="+mj-lt"/>
                <a:ea typeface="+mj-ea"/>
                <a:cs typeface="+mj-cs"/>
              </a:rPr>
              <a:t> P.,</a:t>
            </a:r>
            <a:r>
              <a:rPr lang="en-US" sz="1200" dirty="0" err="1">
                <a:latin typeface="+mj-lt"/>
                <a:ea typeface="+mj-ea"/>
                <a:cs typeface="+mj-cs"/>
              </a:rPr>
              <a:t>Bickenbach</a:t>
            </a:r>
            <a:r>
              <a:rPr lang="en-US" sz="1200" dirty="0">
                <a:latin typeface="+mj-lt"/>
                <a:ea typeface="+mj-ea"/>
                <a:cs typeface="+mj-cs"/>
              </a:rPr>
              <a:t> J.,  </a:t>
            </a:r>
            <a:r>
              <a:rPr lang="en-US" sz="1200" dirty="0" err="1">
                <a:latin typeface="+mj-lt"/>
                <a:ea typeface="+mj-ea"/>
                <a:cs typeface="+mj-cs"/>
              </a:rPr>
              <a:t>Raggi</a:t>
            </a:r>
            <a:r>
              <a:rPr lang="en-US" sz="1200" dirty="0">
                <a:latin typeface="+mj-lt"/>
                <a:ea typeface="+mj-ea"/>
                <a:cs typeface="+mj-cs"/>
              </a:rPr>
              <a:t> A., /2010/„ </a:t>
            </a:r>
            <a:r>
              <a:rPr lang="en-US" sz="1200" dirty="0" err="1">
                <a:latin typeface="+mj-lt"/>
                <a:ea typeface="+mj-ea"/>
                <a:cs typeface="+mj-cs"/>
              </a:rPr>
              <a:t>Funtioning</a:t>
            </a:r>
            <a:r>
              <a:rPr lang="en-US" sz="1200" dirty="0">
                <a:latin typeface="+mj-lt"/>
                <a:ea typeface="+mj-ea"/>
                <a:cs typeface="+mj-cs"/>
              </a:rPr>
              <a:t> and disability in traumatic brain injury“, Journal „Disability and Rehabilitation,“ Supplement 1, From functioning and disability measurement to policy development: the experience of the EU-MHADIE Project (Measuring Health and Disability in Europe: supporting policy development), vol. .32 , pp. S68-S77,  ISSN 0963-8288,  IF 1,489</a:t>
            </a:r>
          </a:p>
        </p:txBody>
      </p:sp>
      <p:cxnSp>
        <p:nvCxnSpPr>
          <p:cNvPr id="10264" name="Přímá spojnice 9">
            <a:extLst>
              <a:ext uri="{FF2B5EF4-FFF2-40B4-BE49-F238E27FC236}">
                <a16:creationId xmlns:a16="http://schemas.microsoft.com/office/drawing/2014/main" id="{29C719A7-F1EA-438C-A4B3-64E63781A2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96001" y="3037321"/>
            <a:ext cx="7200000" cy="0"/>
          </a:xfrm>
          <a:prstGeom prst="line">
            <a:avLst/>
          </a:prstGeom>
          <a:noFill/>
          <a:ln w="444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5" name="Pravá složená závorka 20">
            <a:extLst>
              <a:ext uri="{FF2B5EF4-FFF2-40B4-BE49-F238E27FC236}">
                <a16:creationId xmlns:a16="http://schemas.microsoft.com/office/drawing/2014/main" id="{263C6B1A-AC60-4566-A08B-54DBD8F40B1B}"/>
              </a:ext>
            </a:extLst>
          </p:cNvPr>
          <p:cNvSpPr>
            <a:spLocks/>
          </p:cNvSpPr>
          <p:nvPr/>
        </p:nvSpPr>
        <p:spPr bwMode="auto">
          <a:xfrm rot="16200000">
            <a:off x="3288721" y="1333081"/>
            <a:ext cx="436320" cy="1578240"/>
          </a:xfrm>
          <a:prstGeom prst="rightBrace">
            <a:avLst>
              <a:gd name="adj1" fmla="val 8356"/>
              <a:gd name="adj2" fmla="val 50000"/>
            </a:avLst>
          </a:prstGeom>
          <a:solidFill>
            <a:schemeClr val="bg1"/>
          </a:solidFill>
          <a:ln w="222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/>
          </a:p>
        </p:txBody>
      </p:sp>
      <p:pic>
        <p:nvPicPr>
          <p:cNvPr id="10266" name="Obrázek 21">
            <a:extLst>
              <a:ext uri="{FF2B5EF4-FFF2-40B4-BE49-F238E27FC236}">
                <a16:creationId xmlns:a16="http://schemas.microsoft.com/office/drawing/2014/main" id="{7286AF5B-5C14-48A4-8D85-6345AF63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01" y="1885321"/>
            <a:ext cx="1814400" cy="4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Obrázek 22">
            <a:extLst>
              <a:ext uri="{FF2B5EF4-FFF2-40B4-BE49-F238E27FC236}">
                <a16:creationId xmlns:a16="http://schemas.microsoft.com/office/drawing/2014/main" id="{FFAF35F7-21EA-43E3-BFDE-9DA389B4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01" y="1885321"/>
            <a:ext cx="3366720" cy="4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8" name="TextovéPole 27">
            <a:extLst>
              <a:ext uri="{FF2B5EF4-FFF2-40B4-BE49-F238E27FC236}">
                <a16:creationId xmlns:a16="http://schemas.microsoft.com/office/drawing/2014/main" id="{C52D098E-8E63-49E4-A361-2281DBF5F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441" y="1338121"/>
            <a:ext cx="7701120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3266" dirty="0"/>
              <a:t>                                                      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A7F65F3-7E08-4F3C-A399-D273CE86B22A}"/>
              </a:ext>
            </a:extLst>
          </p:cNvPr>
          <p:cNvSpPr txBox="1"/>
          <p:nvPr/>
        </p:nvSpPr>
        <p:spPr>
          <a:xfrm>
            <a:off x="4296001" y="332657"/>
            <a:ext cx="4896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Likertova</a:t>
            </a:r>
            <a:r>
              <a:rPr lang="cs-CZ" sz="3200" dirty="0"/>
              <a:t> škála </a:t>
            </a:r>
          </a:p>
        </p:txBody>
      </p:sp>
    </p:spTree>
    <p:extLst>
      <p:ext uri="{BB962C8B-B14F-4D97-AF65-F5344CB8AC3E}">
        <p14:creationId xmlns:p14="http://schemas.microsoft.com/office/powerpoint/2010/main" val="4225244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 noChangeArrowheads="1"/>
          </p:cNvSpPr>
          <p:nvPr>
            <p:ph type="title"/>
          </p:nvPr>
        </p:nvSpPr>
        <p:spPr>
          <a:xfrm>
            <a:off x="2372309" y="443348"/>
            <a:ext cx="7447382" cy="857610"/>
          </a:xfrm>
        </p:spPr>
        <p:txBody>
          <a:bodyPr>
            <a:normAutofit/>
          </a:bodyPr>
          <a:lstStyle/>
          <a:p>
            <a:r>
              <a:rPr lang="cs-CZ" altLang="cs-CZ" sz="2700" b="1" dirty="0">
                <a:latin typeface="+mn-lt"/>
              </a:rPr>
              <a:t>             </a:t>
            </a:r>
            <a:r>
              <a:rPr lang="cs-CZ" altLang="cs-CZ" sz="2700" b="1" dirty="0">
                <a:solidFill>
                  <a:srgbClr val="002060"/>
                </a:solidFill>
                <a:latin typeface="+mn-lt"/>
              </a:rPr>
              <a:t>Projekt sekundární prevence.</a:t>
            </a:r>
          </a:p>
        </p:txBody>
      </p:sp>
      <p:sp>
        <p:nvSpPr>
          <p:cNvPr id="1945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791765" y="1676981"/>
            <a:ext cx="9152460" cy="56265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altLang="cs-CZ" dirty="0">
                <a:solidFill>
                  <a:schemeClr val="tx2"/>
                </a:solidFill>
              </a:rPr>
              <a:t>Projekt sekundární prevence VZP</a:t>
            </a:r>
          </a:p>
          <a:p>
            <a:pPr marL="0" indent="0" algn="just">
              <a:buNone/>
            </a:pPr>
            <a:r>
              <a:rPr lang="cs-CZ" altLang="cs-CZ" dirty="0">
                <a:solidFill>
                  <a:schemeClr val="tx2"/>
                </a:solidFill>
              </a:rPr>
              <a:t>Model diferencované úhrady moderních metod včasné rehabilitace u pacientů po cerebrovaskulární příhodě                 a standardizace klinické aplikace inerciálních senzorů                u pacientů po cévní mozkové příhodě (CMP).</a:t>
            </a:r>
          </a:p>
          <a:p>
            <a:pPr marL="0" indent="0" algn="just">
              <a:buNone/>
            </a:pPr>
            <a:r>
              <a:rPr lang="cs-CZ" altLang="cs-CZ" sz="1600" dirty="0">
                <a:solidFill>
                  <a:schemeClr val="tx2"/>
                </a:solidFill>
              </a:rPr>
              <a:t>1. </a:t>
            </a:r>
            <a:r>
              <a:rPr lang="cs-CZ" altLang="cs-CZ" sz="1800" dirty="0">
                <a:solidFill>
                  <a:schemeClr val="tx2"/>
                </a:solidFill>
              </a:rPr>
              <a:t>Klinika rehabilitačního lékařství 1.LF UK a VFN v Praze</a:t>
            </a:r>
          </a:p>
          <a:p>
            <a:pPr marL="0" indent="0" algn="just"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2. Rehabilitační oddělení Nemocnice Ústí nad Labem</a:t>
            </a:r>
          </a:p>
          <a:p>
            <a:pPr marL="0" indent="0" algn="just"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3. Klinika rehabilitační lékařství, Fakultní nemocnice Ostrava</a:t>
            </a:r>
          </a:p>
          <a:p>
            <a:pPr marL="0" indent="0" algn="just">
              <a:buNone/>
            </a:pPr>
            <a:endParaRPr lang="cs-CZ" altLang="cs-CZ" sz="18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Projekt vznikl za finančního přispění Všeobecné zdravotní pojišťovny České republiky, smlouva č. 410004194. Jednoroční projekt 15.1.2017 až 15.1.2018 </a:t>
            </a:r>
          </a:p>
          <a:p>
            <a:pPr marL="0" indent="0" algn="just">
              <a:buNone/>
            </a:pPr>
            <a:endParaRPr lang="cs-CZ" altLang="cs-CZ" dirty="0">
              <a:solidFill>
                <a:schemeClr val="tx2"/>
              </a:solidFill>
            </a:endParaRPr>
          </a:p>
          <a:p>
            <a:pPr algn="just"/>
            <a:endParaRPr lang="cs-CZ" altLang="cs-CZ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cs-CZ" altLang="cs-CZ" sz="1633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cs-CZ" altLang="cs-CZ" sz="1633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cs-CZ" altLang="cs-CZ" sz="1633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cs-CZ" altLang="cs-CZ" sz="1633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cs-CZ" altLang="cs-CZ" sz="1633" dirty="0">
              <a:solidFill>
                <a:schemeClr val="tx2"/>
              </a:solidFill>
            </a:endParaRPr>
          </a:p>
          <a:p>
            <a:pPr algn="just"/>
            <a:endParaRPr lang="cs-CZ" altLang="cs-CZ" dirty="0">
              <a:solidFill>
                <a:schemeClr val="tx2"/>
              </a:solidFill>
            </a:endParaRPr>
          </a:p>
          <a:p>
            <a:pPr algn="just"/>
            <a:endParaRPr lang="cs-CZ" altLang="cs-CZ" dirty="0">
              <a:solidFill>
                <a:schemeClr val="tx2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A1E0D81-7102-48DB-ADDB-CBB84BEA1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52" y="616663"/>
            <a:ext cx="1198113" cy="8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18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" descr="http://files.polio.cz/200005493-e5c47e6bdc/200000021.jpg?ph=ac1bcda8e6">
            <a:extLst>
              <a:ext uri="{FF2B5EF4-FFF2-40B4-BE49-F238E27FC236}">
                <a16:creationId xmlns:a16="http://schemas.microsoft.com/office/drawing/2014/main" id="{DD741AF3-95A7-4443-9B4F-ABC5B4BB8D5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5" y="468329"/>
            <a:ext cx="10547660" cy="2151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44A59CD-064A-4FBA-933B-1EE4DE415C6E}"/>
              </a:ext>
            </a:extLst>
          </p:cNvPr>
          <p:cNvSpPr txBox="1"/>
          <p:nvPr/>
        </p:nvSpPr>
        <p:spPr>
          <a:xfrm>
            <a:off x="0" y="4081347"/>
            <a:ext cx="12345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Zásadní, důležitá informace</a:t>
            </a:r>
          </a:p>
          <a:p>
            <a:r>
              <a:rPr lang="cs-CZ" sz="3600"/>
              <a:t>                                            - diseminace </a:t>
            </a:r>
            <a:r>
              <a:rPr lang="cs-CZ" sz="3600" dirty="0"/>
              <a:t>ve sdělovacích prostředcích</a:t>
            </a:r>
          </a:p>
          <a:p>
            <a:r>
              <a:rPr lang="cs-CZ" sz="3600" dirty="0"/>
              <a:t>                                            - nutnost očkování</a:t>
            </a:r>
          </a:p>
          <a:p>
            <a:r>
              <a:rPr lang="cs-CZ" sz="3600" dirty="0"/>
              <a:t>                                            - vysvětlovat příčiny i následky</a:t>
            </a:r>
          </a:p>
          <a:p>
            <a:r>
              <a:rPr lang="cs-CZ" sz="3600" dirty="0"/>
              <a:t>                                            - vlastní zkušenosti </a:t>
            </a:r>
          </a:p>
        </p:txBody>
      </p:sp>
    </p:spTree>
    <p:extLst>
      <p:ext uri="{BB962C8B-B14F-4D97-AF65-F5344CB8AC3E}">
        <p14:creationId xmlns:p14="http://schemas.microsoft.com/office/powerpoint/2010/main" val="163817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514640-F163-444F-AE6E-CFEFB1955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2" y="436094"/>
            <a:ext cx="10515600" cy="6063317"/>
          </a:xfrm>
        </p:spPr>
        <p:txBody>
          <a:bodyPr>
            <a:noAutofit/>
          </a:bodyPr>
          <a:lstStyle/>
          <a:p>
            <a:r>
              <a:rPr lang="cs-CZ" b="1" i="1" dirty="0">
                <a:effectLst/>
              </a:rPr>
              <a:t>Spinální forma</a:t>
            </a:r>
            <a:r>
              <a:rPr lang="cs-CZ" dirty="0">
                <a:effectLst/>
              </a:rPr>
              <a:t>: </a:t>
            </a:r>
          </a:p>
          <a:p>
            <a:pPr lvl="1"/>
            <a:r>
              <a:rPr lang="cs-CZ" sz="2800" dirty="0">
                <a:effectLst/>
              </a:rPr>
              <a:t>postihuje </a:t>
            </a:r>
            <a:r>
              <a:rPr lang="cs-CZ" sz="2800" i="1" dirty="0">
                <a:effectLst/>
              </a:rPr>
              <a:t>přední</a:t>
            </a:r>
            <a:r>
              <a:rPr lang="cs-CZ" sz="2800" dirty="0">
                <a:effectLst/>
              </a:rPr>
              <a:t> (někdy i </a:t>
            </a:r>
            <a:r>
              <a:rPr lang="cs-CZ" sz="2800" i="1" dirty="0">
                <a:effectLst/>
              </a:rPr>
              <a:t>postranní</a:t>
            </a:r>
            <a:r>
              <a:rPr lang="cs-CZ" sz="2800" dirty="0">
                <a:effectLst/>
              </a:rPr>
              <a:t>) rohy míšní</a:t>
            </a:r>
          </a:p>
          <a:p>
            <a:pPr lvl="1"/>
            <a:r>
              <a:rPr lang="cs-CZ" sz="2800" dirty="0">
                <a:effectLst/>
              </a:rPr>
              <a:t>dochází ke svalovým </a:t>
            </a:r>
            <a:r>
              <a:rPr lang="cs-CZ" sz="2800" dirty="0">
                <a:effectLst/>
                <a:hlinkClick r:id="rId2" tooltip="Fascikulace"/>
              </a:rPr>
              <a:t>fascikulacím</a:t>
            </a:r>
            <a:r>
              <a:rPr lang="cs-CZ" sz="2800" dirty="0">
                <a:effectLst/>
              </a:rPr>
              <a:t> a </a:t>
            </a:r>
            <a:r>
              <a:rPr lang="cs-CZ" sz="2800" dirty="0">
                <a:effectLst/>
                <a:hlinkClick r:id="rId3" tooltip="Bolest"/>
              </a:rPr>
              <a:t>bolesti</a:t>
            </a:r>
            <a:endParaRPr lang="cs-CZ" sz="2800" dirty="0">
              <a:effectLst/>
            </a:endParaRPr>
          </a:p>
          <a:p>
            <a:pPr lvl="1"/>
            <a:r>
              <a:rPr lang="cs-CZ" sz="2800" dirty="0">
                <a:effectLst/>
              </a:rPr>
              <a:t>do 24 hodin se vyvíjejí parézy a vegetativní projevy</a:t>
            </a:r>
          </a:p>
          <a:p>
            <a:pPr lvl="1"/>
            <a:r>
              <a:rPr lang="cs-CZ" sz="2800" dirty="0">
                <a:effectLst/>
              </a:rPr>
              <a:t>může postihnout i dýchací svaly</a:t>
            </a:r>
          </a:p>
          <a:p>
            <a:pPr lvl="1"/>
            <a:endParaRPr lang="cs-CZ" sz="2800" dirty="0">
              <a:effectLst/>
            </a:endParaRPr>
          </a:p>
          <a:p>
            <a:pPr marL="457200" lvl="1" indent="0">
              <a:buNone/>
            </a:pPr>
            <a:endParaRPr lang="cs-CZ" sz="2800" dirty="0">
              <a:effectLst/>
            </a:endParaRPr>
          </a:p>
          <a:p>
            <a:r>
              <a:rPr lang="cs-CZ" b="1" i="1" dirty="0">
                <a:effectLst/>
              </a:rPr>
              <a:t>Kmenová forma</a:t>
            </a:r>
            <a:r>
              <a:rPr lang="cs-CZ" dirty="0">
                <a:effectLst/>
              </a:rPr>
              <a:t>: </a:t>
            </a:r>
          </a:p>
          <a:p>
            <a:pPr lvl="1"/>
            <a:r>
              <a:rPr lang="cs-CZ" sz="2800" dirty="0">
                <a:effectLst/>
              </a:rPr>
              <a:t>vede k parézám svalů </a:t>
            </a:r>
            <a:r>
              <a:rPr lang="cs-CZ" sz="2800" dirty="0">
                <a:effectLst/>
                <a:hlinkClick r:id="rId4" tooltip="Farynx"/>
              </a:rPr>
              <a:t>faryngu</a:t>
            </a:r>
            <a:r>
              <a:rPr lang="cs-CZ" sz="2800" dirty="0">
                <a:effectLst/>
              </a:rPr>
              <a:t>, </a:t>
            </a:r>
            <a:r>
              <a:rPr lang="cs-CZ" sz="2800" dirty="0">
                <a:effectLst/>
                <a:hlinkClick r:id="rId5" tooltip="Larynx"/>
              </a:rPr>
              <a:t>laryngu</a:t>
            </a:r>
            <a:r>
              <a:rPr lang="cs-CZ" sz="2800" dirty="0">
                <a:effectLst/>
              </a:rPr>
              <a:t>, </a:t>
            </a:r>
            <a:r>
              <a:rPr lang="cs-CZ" sz="2800" dirty="0">
                <a:effectLst/>
                <a:hlinkClick r:id="rId6" tooltip="Jazyk"/>
              </a:rPr>
              <a:t>jazyka</a:t>
            </a:r>
            <a:r>
              <a:rPr lang="cs-CZ" sz="2800" dirty="0">
                <a:effectLst/>
              </a:rPr>
              <a:t> a mimiky s možným šířením na dýchací svaly a na </a:t>
            </a:r>
            <a:r>
              <a:rPr lang="cs-CZ" sz="2800" dirty="0">
                <a:effectLst/>
                <a:hlinkClick r:id="rId7" tooltip="Srdce"/>
              </a:rPr>
              <a:t>srdce</a:t>
            </a:r>
            <a:endParaRPr lang="cs-CZ" sz="2800" dirty="0">
              <a:effectLst/>
            </a:endParaRPr>
          </a:p>
          <a:p>
            <a:pPr lvl="1"/>
            <a:r>
              <a:rPr lang="cs-CZ" sz="2800" dirty="0">
                <a:effectLst/>
              </a:rPr>
              <a:t>zlepšení již po týdnu od rozvoje nervových příznaků a pokračuje do 1 roku zanechává</a:t>
            </a:r>
            <a:r>
              <a:rPr lang="cs-CZ" sz="2800" b="1" dirty="0">
                <a:effectLst/>
              </a:rPr>
              <a:t> vážné trvalé následky</a:t>
            </a:r>
            <a:endParaRPr lang="cs-CZ" sz="2800" dirty="0">
              <a:effectLst/>
            </a:endParaRPr>
          </a:p>
          <a:p>
            <a:pPr marL="457200" lvl="1" indent="0">
              <a:buNone/>
            </a:pPr>
            <a:endParaRPr lang="cs-CZ" sz="2800" dirty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66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E1404-7546-4152-853A-48584144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Diagnóza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85A3F-5C99-44DA-89F1-A8DE9C837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b="1" dirty="0">
              <a:effectLst/>
            </a:endParaRPr>
          </a:p>
          <a:p>
            <a:r>
              <a:rPr lang="cs-CZ" b="1" i="1" dirty="0">
                <a:effectLst/>
              </a:rPr>
              <a:t>Klinický obraz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>+ </a:t>
            </a:r>
            <a:r>
              <a:rPr lang="cs-CZ" b="1" dirty="0">
                <a:effectLst/>
              </a:rPr>
              <a:t>vyšetření </a:t>
            </a:r>
            <a:r>
              <a:rPr lang="cs-CZ" b="1" dirty="0" err="1">
                <a:effectLst/>
                <a:hlinkClick r:id="rId2" tooltip="Mozkomíšní mok"/>
              </a:rPr>
              <a:t>likvoru</a:t>
            </a:r>
            <a:r>
              <a:rPr lang="cs-CZ" dirty="0">
                <a:effectLst/>
              </a:rPr>
              <a:t> (</a:t>
            </a:r>
            <a:r>
              <a:rPr lang="cs-CZ" dirty="0" err="1">
                <a:effectLst/>
              </a:rPr>
              <a:t>cytoproteinová</a:t>
            </a:r>
            <a:r>
              <a:rPr lang="cs-CZ" dirty="0">
                <a:effectLst/>
              </a:rPr>
              <a:t> asociace)</a:t>
            </a:r>
          </a:p>
          <a:p>
            <a:r>
              <a:rPr lang="cs-CZ" b="1" dirty="0">
                <a:effectLst/>
              </a:rPr>
              <a:t>Izolace viru</a:t>
            </a:r>
            <a:r>
              <a:rPr lang="cs-CZ" dirty="0">
                <a:effectLst/>
              </a:rPr>
              <a:t> ze stolice, vzestup specifických </a:t>
            </a:r>
            <a:r>
              <a:rPr lang="cs-CZ" b="1" dirty="0">
                <a:effectLst/>
                <a:hlinkClick r:id="rId3" tooltip="Protilátky"/>
              </a:rPr>
              <a:t>protilátek</a:t>
            </a:r>
            <a:r>
              <a:rPr lang="cs-CZ" dirty="0">
                <a:effectLst/>
              </a:rPr>
              <a:t> v </a:t>
            </a:r>
            <a:r>
              <a:rPr lang="cs-CZ" dirty="0" err="1">
                <a:effectLst/>
              </a:rPr>
              <a:t>likvoru</a:t>
            </a:r>
            <a:r>
              <a:rPr lang="cs-CZ" dirty="0">
                <a:effectLst/>
              </a:rPr>
              <a:t> a séru </a:t>
            </a:r>
          </a:p>
          <a:p>
            <a:pPr marL="0" indent="0">
              <a:buNone/>
            </a:pPr>
            <a:endParaRPr lang="cs-CZ" b="1" dirty="0">
              <a:effectLst/>
            </a:endParaRPr>
          </a:p>
          <a:p>
            <a:pPr marL="0" indent="0">
              <a:buNone/>
            </a:pPr>
            <a:r>
              <a:rPr lang="cs-CZ" b="1" dirty="0">
                <a:effectLst/>
              </a:rPr>
              <a:t>Diferenciální diagnostika</a:t>
            </a:r>
          </a:p>
          <a:p>
            <a:r>
              <a:rPr lang="cs-CZ" dirty="0"/>
              <a:t>A</a:t>
            </a:r>
            <a:r>
              <a:rPr lang="cs-CZ" dirty="0">
                <a:effectLst/>
              </a:rPr>
              <a:t>kutní meningitida</a:t>
            </a:r>
          </a:p>
          <a:p>
            <a:r>
              <a:rPr lang="cs-CZ" dirty="0" err="1">
                <a:effectLst/>
                <a:hlinkClick r:id="rId4"/>
              </a:rPr>
              <a:t>Polyradikuloneuritida</a:t>
            </a:r>
            <a:endParaRPr lang="cs-CZ" dirty="0">
              <a:effectLst/>
            </a:endParaRPr>
          </a:p>
          <a:p>
            <a:r>
              <a:rPr lang="cs-CZ" dirty="0">
                <a:effectLst/>
              </a:rPr>
              <a:t>Transverzální myelitida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409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8BD7D-EF61-4546-8E48-8CB06B29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487"/>
            <a:ext cx="10515600" cy="1325563"/>
          </a:xfrm>
        </p:spPr>
        <p:txBody>
          <a:bodyPr/>
          <a:lstStyle/>
          <a:p>
            <a:r>
              <a:rPr lang="cs-CZ" b="1" dirty="0"/>
              <a:t>Očkování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55814A-D388-4B88-880C-23615681B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050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cs-CZ" sz="3200" dirty="0">
                <a:effectLst/>
              </a:rPr>
              <a:t>Proti </a:t>
            </a:r>
            <a:r>
              <a:rPr lang="cs-CZ" sz="3200" dirty="0"/>
              <a:t>poliomyelitis</a:t>
            </a:r>
            <a:r>
              <a:rPr lang="cs-CZ" sz="3200" dirty="0">
                <a:effectLst/>
              </a:rPr>
              <a:t> se v Československu od roku 1960 očkovalo </a:t>
            </a:r>
            <a:r>
              <a:rPr lang="cs-CZ" sz="3200" dirty="0">
                <a:effectLst/>
                <a:hlinkClick r:id="rId2" tooltip="Živá vakcína (stránka neexistuje)"/>
              </a:rPr>
              <a:t>živou oslabenou vakcínou</a:t>
            </a:r>
            <a:r>
              <a:rPr lang="cs-CZ" sz="3200" dirty="0">
                <a:effectLst/>
              </a:rPr>
              <a:t> podávanou ústy (</a:t>
            </a:r>
            <a:r>
              <a:rPr lang="cs-CZ" sz="3200" dirty="0">
                <a:effectLst/>
                <a:hlinkClick r:id="rId3" tooltip="Sabinova vakcína (stránka neexistuje)"/>
              </a:rPr>
              <a:t>Sabinova vakcína</a:t>
            </a:r>
            <a:r>
              <a:rPr lang="cs-CZ" sz="3200" dirty="0">
                <a:effectLst/>
              </a:rPr>
              <a:t>). Dle doporučení </a:t>
            </a:r>
            <a:r>
              <a:rPr lang="cs-CZ" sz="3200" dirty="0">
                <a:effectLst/>
                <a:hlinkClick r:id="rId4" tooltip="Světová zdravotnická organizace"/>
              </a:rPr>
              <a:t>Světové zdravotnické organizace</a:t>
            </a:r>
            <a:r>
              <a:rPr lang="cs-CZ" sz="3200" dirty="0">
                <a:effectLst/>
              </a:rPr>
              <a:t> se v Česku od roku 2007 používá </a:t>
            </a:r>
            <a:r>
              <a:rPr lang="cs-CZ" sz="3200" dirty="0">
                <a:effectLst/>
                <a:hlinkClick r:id="rId5" tooltip="Inaktivovaná vakcína (stránka neexistuje)"/>
              </a:rPr>
              <a:t>inaktivovaná očkovací látka</a:t>
            </a:r>
            <a:r>
              <a:rPr lang="cs-CZ" sz="3200" dirty="0">
                <a:effectLst/>
              </a:rPr>
              <a:t>, a to v rámci </a:t>
            </a:r>
            <a:r>
              <a:rPr lang="cs-CZ" sz="3200" dirty="0" err="1">
                <a:effectLst/>
                <a:hlinkClick r:id="rId6" tooltip="Infanrix Hexa"/>
              </a:rPr>
              <a:t>hexavakcíny</a:t>
            </a:r>
            <a:r>
              <a:rPr lang="cs-CZ" sz="3200" dirty="0">
                <a:effectLst/>
              </a:rPr>
              <a:t> (kombinovaná vakcína proti </a:t>
            </a:r>
            <a:r>
              <a:rPr lang="cs-CZ" sz="3200" dirty="0">
                <a:effectLst/>
                <a:hlinkClick r:id="rId7" tooltip="Záškrt"/>
              </a:rPr>
              <a:t>záškrtu</a:t>
            </a:r>
            <a:r>
              <a:rPr lang="cs-CZ" sz="3200" dirty="0">
                <a:effectLst/>
              </a:rPr>
              <a:t>, </a:t>
            </a:r>
            <a:r>
              <a:rPr lang="cs-CZ" sz="3200" dirty="0">
                <a:effectLst/>
                <a:hlinkClick r:id="rId8" tooltip="Tetanus"/>
              </a:rPr>
              <a:t>tetanu</a:t>
            </a:r>
            <a:r>
              <a:rPr lang="cs-CZ" sz="3200" dirty="0">
                <a:effectLst/>
              </a:rPr>
              <a:t>, </a:t>
            </a:r>
            <a:r>
              <a:rPr lang="cs-CZ" sz="3200" dirty="0">
                <a:effectLst/>
                <a:hlinkClick r:id="rId9"/>
              </a:rPr>
              <a:t>černému kašli</a:t>
            </a:r>
            <a:r>
              <a:rPr lang="cs-CZ" sz="3200" dirty="0">
                <a:effectLst/>
              </a:rPr>
              <a:t>, </a:t>
            </a:r>
            <a:r>
              <a:rPr lang="cs-CZ" sz="3200" dirty="0">
                <a:effectLst/>
                <a:hlinkClick r:id="rId10" tooltip="Hepatitida B"/>
              </a:rPr>
              <a:t>hepatitidě B</a:t>
            </a:r>
            <a:r>
              <a:rPr lang="cs-CZ" sz="3200" dirty="0">
                <a:effectLst/>
              </a:rPr>
              <a:t>, </a:t>
            </a:r>
            <a:r>
              <a:rPr lang="cs-CZ" sz="3200" dirty="0" err="1">
                <a:effectLst/>
                <a:hlinkClick r:id="rId11" tooltip="Haemophilus influenzae"/>
              </a:rPr>
              <a:t>hemofilové</a:t>
            </a:r>
            <a:r>
              <a:rPr lang="cs-CZ" sz="3200" dirty="0">
                <a:effectLst/>
                <a:hlinkClick r:id="rId11" tooltip="Haemophilus influenzae"/>
              </a:rPr>
              <a:t> nákaze</a:t>
            </a:r>
            <a:r>
              <a:rPr lang="cs-CZ" sz="3200" dirty="0">
                <a:effectLst/>
              </a:rPr>
              <a:t> a poliomyelitidě) nebo monovakcíny v celkem pěti dávkách. Důvodem přechodu k tomuto typu očkovací látky byl fakt, že při jejím použití nedochází k vylučování vakcinačního viru stolicí ani k mutacím viru v populaci a nehrozí vznik </a:t>
            </a:r>
            <a:r>
              <a:rPr lang="cs-CZ" sz="3200" dirty="0" err="1">
                <a:effectLst/>
              </a:rPr>
              <a:t>postvakcinační</a:t>
            </a:r>
            <a:r>
              <a:rPr lang="cs-CZ" sz="3200" dirty="0">
                <a:effectLst/>
              </a:rPr>
              <a:t> poliomyelitidy.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6339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4C298DE-807E-411E-A146-11322254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57" y="1932085"/>
            <a:ext cx="2287286" cy="299382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DE6A98-E3F2-4E99-89B1-B29C538C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78412"/>
            <a:ext cx="11868912" cy="1325563"/>
          </a:xfrm>
        </p:spPr>
        <p:txBody>
          <a:bodyPr>
            <a:normAutofit/>
          </a:bodyPr>
          <a:lstStyle/>
          <a:p>
            <a:r>
              <a:rPr lang="cs-CZ" dirty="0"/>
              <a:t>Doc. MUDr. Dimitrij </a:t>
            </a:r>
            <a:r>
              <a:rPr lang="cs-CZ" dirty="0" err="1"/>
              <a:t>Slonim</a:t>
            </a:r>
            <a:r>
              <a:rPr lang="cs-CZ" dirty="0"/>
              <a:t>, český virolog</a:t>
            </a:r>
            <a:br>
              <a:rPr lang="cs-CZ" dirty="0"/>
            </a:br>
            <a:r>
              <a:rPr lang="cs-CZ" dirty="0"/>
              <a:t>narodil se 4. srpna 1925 a zemřel 3. ledna 2017.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E91F374-ED85-4B51-935D-9B51B32CB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259" y="1780012"/>
            <a:ext cx="3600628" cy="471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25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CF9259-7689-4B87-9BF1-E0FB80009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4648"/>
            <a:ext cx="10515600" cy="522135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3200" dirty="0"/>
              <a:t>Tým doc. </a:t>
            </a:r>
            <a:r>
              <a:rPr lang="cs-CZ" sz="3200" dirty="0" err="1"/>
              <a:t>Slonima</a:t>
            </a:r>
            <a:r>
              <a:rPr lang="cs-CZ" sz="3200" dirty="0"/>
              <a:t> byl první na světě (v letech 1959–1960), kdo souvisle vyráběl orální živou vakcínu proti poliomyelitidě, aplikoval ji k celostátní masové očkovací akci u dětí ve věku     2 měsíce – 15 let a kdo vědecky prokázal, že tento způsob vakcinace vedl od roku 1960 v bývalé ČSR k vymýcení poliomyelitidy do nulových hodnot. Tyto prioritní zkušenosti byly použity k vypracování prvních WHO požadavků pro výrobu a kontrolu orální </a:t>
            </a:r>
            <a:r>
              <a:rPr lang="cs-CZ" sz="3200" dirty="0" err="1"/>
              <a:t>poliovakcíny</a:t>
            </a:r>
            <a:r>
              <a:rPr lang="cs-CZ" sz="3200" dirty="0"/>
              <a:t> a doc. </a:t>
            </a:r>
            <a:r>
              <a:rPr lang="cs-CZ" sz="3200" dirty="0" err="1"/>
              <a:t>Slonim</a:t>
            </a:r>
            <a:r>
              <a:rPr lang="cs-CZ" sz="3200" dirty="0"/>
              <a:t> byl jedním ze tří odborníků WHO, kteří tyto požadavky sestavili.</a:t>
            </a:r>
          </a:p>
        </p:txBody>
      </p:sp>
    </p:spTree>
    <p:extLst>
      <p:ext uri="{BB962C8B-B14F-4D97-AF65-F5344CB8AC3E}">
        <p14:creationId xmlns:p14="http://schemas.microsoft.com/office/powerpoint/2010/main" val="12696780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</TotalTime>
  <Words>1604</Words>
  <Application>Microsoft Office PowerPoint</Application>
  <PresentationFormat>Širokoúhlá obrazovka</PresentationFormat>
  <Paragraphs>255</Paragraphs>
  <Slides>42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DejaVu Sans</vt:lpstr>
      <vt:lpstr>Tahoma</vt:lpstr>
      <vt:lpstr>Times New Roman</vt:lpstr>
      <vt:lpstr>Wingdings</vt:lpstr>
      <vt:lpstr>Motiv Office</vt:lpstr>
      <vt:lpstr>CorelPhotoPaint.Image.8</vt:lpstr>
      <vt:lpstr>CorelPhotoPaint.Image.11</vt:lpstr>
      <vt:lpstr>    Poliomyelitis, zkušenosti z Polio poradny,  současnost občanů po poliomyelitis.  </vt:lpstr>
      <vt:lpstr>Poliomyelitis </vt:lpstr>
      <vt:lpstr>Prezentace aplikace PowerPoint</vt:lpstr>
      <vt:lpstr>Průběh onemocnění </vt:lpstr>
      <vt:lpstr>Prezentace aplikace PowerPoint</vt:lpstr>
      <vt:lpstr>Diagnóza</vt:lpstr>
      <vt:lpstr>Očkování</vt:lpstr>
      <vt:lpstr>Doc. MUDr. Dimitrij Slonim, český virolog narodil se 4. srpna 1925 a zemřel 3. ledna 2017.</vt:lpstr>
      <vt:lpstr>Prezentace aplikace PowerPoint</vt:lpstr>
      <vt:lpstr>Prezentace aplikace PowerPoint</vt:lpstr>
      <vt:lpstr>Prezentace aplikace PowerPoint</vt:lpstr>
      <vt:lpstr>Prezentace aplikace PowerPoint</vt:lpstr>
      <vt:lpstr>Dětská přenosná obrna se nejvíc vyskytuje v oblastech jako Afgánistán, Nigérie a Pákistán</vt:lpstr>
      <vt:lpstr>Prognóza</vt:lpstr>
      <vt:lpstr>Prezentace aplikace PowerPoint</vt:lpstr>
      <vt:lpstr>Prezentace aplikace PowerPoint</vt:lpstr>
      <vt:lpstr>Poliomyelitická poradna Albertov</vt:lpstr>
      <vt:lpstr>Závěry diplomové práce studentky FTVS</vt:lpstr>
      <vt:lpstr>Postpoliomyelitický syndrom</vt:lpstr>
      <vt:lpstr>Prezentace aplikace PowerPoint</vt:lpstr>
      <vt:lpstr>Prezentace aplikace PowerPoint</vt:lpstr>
      <vt:lpstr>Prezentace aplikace PowerPoint</vt:lpstr>
      <vt:lpstr> Využití pomůcek v domácím prostředí a v exteriéru                                                                                                     Evaluace bytu</vt:lpstr>
      <vt:lpstr>Prezentace aplikace PowerPoint</vt:lpstr>
      <vt:lpstr>Prezentace aplikace PowerPoint</vt:lpstr>
      <vt:lpstr>Prezentace aplikace PowerPoint</vt:lpstr>
      <vt:lpstr>Prezentace aplikace PowerPoint</vt:lpstr>
      <vt:lpstr>Financování pomůcek je vícezdrojové</vt:lpstr>
      <vt:lpstr>Změna zákona o sociálních službách</vt:lpstr>
      <vt:lpstr>Způsob posuzování od 1/1/2012 zdravotní stav se posuzuje u těchto 10 základních životních potřeb</vt:lpstr>
      <vt:lpstr>Příloha č.1 k vyhlášce č. 505/2006 Sb.</vt:lpstr>
      <vt:lpstr>Dotazníky kvality života</vt:lpstr>
      <vt:lpstr>Prezentace aplikace PowerPoint</vt:lpstr>
      <vt:lpstr>Prezentace aplikace PowerPoint</vt:lpstr>
      <vt:lpstr>Prezentace aplikace PowerPoint</vt:lpstr>
      <vt:lpstr>Prezentace aplikace PowerPoint</vt:lpstr>
      <vt:lpstr>Projekt grantové agentury Jihočeské Univerzity</vt:lpstr>
      <vt:lpstr>Prezentace aplikace PowerPoint</vt:lpstr>
      <vt:lpstr>Prezentace aplikace PowerPoint</vt:lpstr>
      <vt:lpstr>                                              </vt:lpstr>
      <vt:lpstr>             Projekt sekundární prevence.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Poliomyelitis</dc:title>
  <dc:creator>Švestková Olga, prof.  MUDr. Ph.D.</dc:creator>
  <cp:lastModifiedBy>Kateřina Fabiánová</cp:lastModifiedBy>
  <cp:revision>52</cp:revision>
  <dcterms:created xsi:type="dcterms:W3CDTF">2018-09-26T05:54:35Z</dcterms:created>
  <dcterms:modified xsi:type="dcterms:W3CDTF">2019-12-02T10:49:02Z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iteId">
    <vt:lpwstr>00000000-0000-0000-0000-000000000000</vt:lpwstr>
  </property>
  <property fmtid="{D5CDD505-2E9C-101B-9397-08002B2CF9AE}" pid="4" name="MSIP_Label_2063cd7f-2d21-486a-9f29-9c1683fdd175_Owner">
    <vt:lpwstr>84922@vfn.cz</vt:lpwstr>
  </property>
  <property fmtid="{D5CDD505-2E9C-101B-9397-08002B2CF9AE}" pid="5" name="MSIP_Label_2063cd7f-2d21-486a-9f29-9c1683fdd175_SetDate">
    <vt:lpwstr>2018-09-26T07:00:08.9190533Z</vt:lpwstr>
  </property>
  <property fmtid="{D5CDD505-2E9C-101B-9397-08002B2CF9AE}" pid="6" name="MSIP_Label_2063cd7f-2d21-486a-9f29-9c1683fdd175_Name">
    <vt:lpwstr>Veřejné</vt:lpwstr>
  </property>
  <property fmtid="{D5CDD505-2E9C-101B-9397-08002B2CF9AE}" pid="7" name="MSIP_Label_2063cd7f-2d21-486a-9f29-9c1683fdd175_Application">
    <vt:lpwstr>Microsoft Azure Information Protection</vt:lpwstr>
  </property>
  <property fmtid="{D5CDD505-2E9C-101B-9397-08002B2CF9AE}" pid="8" name="MSIP_Label_2063cd7f-2d21-486a-9f29-9c1683fdd175_Extended_MSFT_Method">
    <vt:lpwstr>Automatic</vt:lpwstr>
  </property>
  <property fmtid="{D5CDD505-2E9C-101B-9397-08002B2CF9AE}" pid="9" name="Sensitivity">
    <vt:lpwstr>Veřejné</vt:lpwstr>
  </property>
</Properties>
</file>