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6" r:id="rId2"/>
    <p:sldId id="307" r:id="rId3"/>
    <p:sldId id="315" r:id="rId4"/>
    <p:sldId id="309" r:id="rId5"/>
    <p:sldId id="319" r:id="rId6"/>
    <p:sldId id="303" r:id="rId7"/>
    <p:sldId id="311" r:id="rId8"/>
    <p:sldId id="316" r:id="rId9"/>
    <p:sldId id="326" r:id="rId10"/>
    <p:sldId id="327" r:id="rId11"/>
    <p:sldId id="313" r:id="rId12"/>
    <p:sldId id="328" r:id="rId13"/>
    <p:sldId id="314" r:id="rId1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domira.limberkova" initials="r" lastIdx="10" clrIdx="0">
    <p:extLst/>
  </p:cmAuthor>
  <p:cmAuthor id="2" name="barbora.mackova@szud.local" initials="b" lastIdx="4" clrIdx="1">
    <p:extLst/>
  </p:cmAuthor>
  <p:cmAuthor id="3" name="alena.fialova" initials="a" lastIdx="32" clrIdx="2">
    <p:extLst/>
  </p:cmAuthor>
  <p:cmAuthor id="4" name="Hana Orlíková" initials="HO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21"/>
    <a:srgbClr val="595959"/>
    <a:srgbClr val="D93838"/>
    <a:srgbClr val="259C25"/>
    <a:srgbClr val="20C0D1"/>
    <a:srgbClr val="E377C2"/>
    <a:srgbClr val="FF7B06"/>
    <a:srgbClr val="7D7D7D"/>
    <a:srgbClr val="1D9A1D"/>
    <a:srgbClr val="368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77" autoAdjust="0"/>
  </p:normalViewPr>
  <p:slideViewPr>
    <p:cSldViewPr snapToGrid="0">
      <p:cViewPr varScale="1">
        <p:scale>
          <a:sx n="122" d="100"/>
          <a:sy n="122" d="100"/>
        </p:scale>
        <p:origin x="114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F9FC-48B7-4442-9944-7785024E5BD5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6077D-565C-4235-B642-8B34A383D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131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3E370-7237-4C71-B282-B7EAEF5D5F66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630D3-89C0-4CB7-B575-02E1CEB9A8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441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630D3-89C0-4CB7-B575-02E1CEB9A8D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838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630D3-89C0-4CB7-B575-02E1CEB9A8D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70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630D3-89C0-4CB7-B575-02E1CEB9A8D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52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71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23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6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96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4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76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36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3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58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8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22FFE-AD06-40FB-88DB-A9CCF1C41AEB}" type="datetimeFigureOut">
              <a:rPr lang="cs-CZ" smtClean="0"/>
              <a:t>17.09.2021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DAD25-4C32-4AAE-AF4C-74A8013437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84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s.who.int/iris/handle/10665/343775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virus.img.cas.cz/f/report-cogcz-tyden-34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11851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699053" y="169453"/>
            <a:ext cx="10518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Podrobná zpráva  ke dni </a:t>
            </a:r>
            <a:r>
              <a:rPr lang="cs-CZ" sz="2400" b="1" dirty="0" smtClean="0"/>
              <a:t>17. </a:t>
            </a:r>
            <a:r>
              <a:rPr lang="cs-CZ" sz="2400" b="1" dirty="0"/>
              <a:t>9. 2021</a:t>
            </a:r>
          </a:p>
          <a:p>
            <a:r>
              <a:rPr lang="cs-CZ" b="1" dirty="0"/>
              <a:t>Charakterizace viru SARS-CoV-2 v České republice dle diskriminačních PCR a </a:t>
            </a:r>
            <a:r>
              <a:rPr lang="cs-CZ" b="1" dirty="0" err="1"/>
              <a:t>celogenomové</a:t>
            </a:r>
            <a:r>
              <a:rPr lang="cs-CZ" b="1" dirty="0"/>
              <a:t> sekvenace</a:t>
            </a:r>
            <a:endParaRPr lang="cs-CZ" dirty="0"/>
          </a:p>
          <a:p>
            <a:r>
              <a:rPr lang="cs-CZ" dirty="0"/>
              <a:t> </a:t>
            </a:r>
            <a:r>
              <a:rPr lang="cs-CZ" sz="1600" dirty="0"/>
              <a:t>Národní referenční laboratoř pro chřipku a nechřipková virová respirační onemocnění, SZÚ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6423183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ÚZIS - Ústav zdravotnických informací a statistiky ČR </a:t>
            </a:r>
            <a:r>
              <a:rPr lang="cs-CZ" sz="1200" dirty="0"/>
              <a:t>*VOC = Variant of </a:t>
            </a:r>
            <a:r>
              <a:rPr lang="cs-CZ" sz="1200" dirty="0" err="1"/>
              <a:t>concern</a:t>
            </a:r>
            <a:r>
              <a:rPr lang="cs-CZ" sz="1200" dirty="0"/>
              <a:t> (varianta hodná obav - WHO), VOI = Variant of </a:t>
            </a:r>
            <a:r>
              <a:rPr lang="cs-CZ" sz="1200" dirty="0" err="1"/>
              <a:t>interest</a:t>
            </a:r>
            <a:r>
              <a:rPr lang="cs-CZ" sz="1200" dirty="0"/>
              <a:t> (varianta hodná zájmu - WHO), KT = kalendářní týden</a:t>
            </a:r>
          </a:p>
        </p:txBody>
      </p:sp>
      <p:sp>
        <p:nvSpPr>
          <p:cNvPr id="2" name="Obdélník 1"/>
          <p:cNvSpPr/>
          <p:nvPr/>
        </p:nvSpPr>
        <p:spPr>
          <a:xfrm>
            <a:off x="703556" y="1500211"/>
            <a:ext cx="10445518" cy="1808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Úvod: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NRL pravidelně analyzuje data a poskytuje MZČR i laboratořím týdenní přehledový dokument, jehož cílem je monitorovat šíření variant SARS-CoV-2, které se na území ČR vyskytují, poskytovat informace o nových potenciálních i reálných rizicích v souvislosti s šířením a evolucí viru SARS-CoV-2, poskytovat metodické pokyny vyšetřujícím laboratořím a poskytovat další kvalitativní i kvantitativní informace s cílem připravit na datech založené poklady pro laboratorní šetření a adekvátní nastavení protiepidemických opatření v ČR.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09" y="288227"/>
            <a:ext cx="807694" cy="6042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703556" y="3511536"/>
            <a:ext cx="10445518" cy="743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Obsah: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9724"/>
              </p:ext>
            </p:extLst>
          </p:nvPr>
        </p:nvGraphicFramePr>
        <p:xfrm>
          <a:off x="703556" y="3890817"/>
          <a:ext cx="10445518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920740">
                  <a:extLst>
                    <a:ext uri="{9D8B030D-6E8A-4147-A177-3AD203B41FA5}">
                      <a16:colId xmlns:a16="http://schemas.microsoft.com/office/drawing/2014/main" val="2015050907"/>
                    </a:ext>
                  </a:extLst>
                </a:gridCol>
                <a:gridCol w="2524778">
                  <a:extLst>
                    <a:ext uri="{9D8B030D-6E8A-4147-A177-3AD203B41FA5}">
                      <a16:colId xmlns:a16="http://schemas.microsoft.com/office/drawing/2014/main" val="511789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Souhrn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Strana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37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Vyhodnocení dat z diskriminační</a:t>
                      </a:r>
                      <a:r>
                        <a:rPr lang="cs-CZ" baseline="0" dirty="0"/>
                        <a:t> PCR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</a:t>
                      </a:r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976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Odborná doporučení NRL a</a:t>
                      </a:r>
                      <a:r>
                        <a:rPr lang="cs-CZ" baseline="0" dirty="0"/>
                        <a:t> WHO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</a:t>
                      </a:r>
                      <a:r>
                        <a:rPr lang="cs-CZ" dirty="0" smtClean="0"/>
                        <a:t>4,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/>
                        <a:t>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52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Vyhodnocení dat z </a:t>
                      </a:r>
                      <a:r>
                        <a:rPr lang="cs-CZ" dirty="0" err="1"/>
                        <a:t>celogenomové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sekvenace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</a:t>
                      </a:r>
                      <a:r>
                        <a:rPr lang="cs-CZ" dirty="0" smtClean="0"/>
                        <a:t>6 </a:t>
                      </a:r>
                      <a:r>
                        <a:rPr lang="cs-CZ" dirty="0"/>
                        <a:t>- </a:t>
                      </a:r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11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Závěr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</a:t>
                      </a:r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50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524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33" y="1120897"/>
            <a:ext cx="8880420" cy="538392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856683" y="243511"/>
            <a:ext cx="902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 smtClean="0"/>
              <a:t>Vakcinace některých věkových skupin</a:t>
            </a:r>
            <a:r>
              <a:rPr lang="cs-CZ" sz="2400" dirty="0" smtClean="0"/>
              <a:t> a počet nakažených</a:t>
            </a: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257453" y="1602105"/>
            <a:ext cx="26643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kontextu změn variant SARS-</a:t>
            </a:r>
            <a:r>
              <a:rPr lang="cs-CZ" dirty="0" err="1" smtClean="0"/>
              <a:t>CoV</a:t>
            </a:r>
            <a:r>
              <a:rPr lang="cs-CZ" dirty="0" smtClean="0"/>
              <a:t> mezi březnem a červencem, vakcinačním programem je patrná </a:t>
            </a:r>
            <a:r>
              <a:rPr lang="cs-CZ" dirty="0"/>
              <a:t>(na příkladu věkové skupiny 70-79 let)</a:t>
            </a:r>
            <a:r>
              <a:rPr lang="cs-CZ" dirty="0" smtClean="0"/>
              <a:t> </a:t>
            </a:r>
            <a:r>
              <a:rPr lang="cs-CZ" i="1" dirty="0" smtClean="0"/>
              <a:t>korelace </a:t>
            </a:r>
            <a:r>
              <a:rPr lang="cs-CZ" dirty="0" smtClean="0"/>
              <a:t>mezi poklesem počtu nakažených a vakcinací některých rizikových skupin.</a:t>
            </a:r>
          </a:p>
          <a:p>
            <a:endParaRPr lang="cs-CZ" dirty="0"/>
          </a:p>
          <a:p>
            <a:r>
              <a:rPr lang="cs-CZ" dirty="0" smtClean="0"/>
              <a:t>Na poklesu počtu nakažených může mít vliv více faktorů (např. klima, opatření, atd.)</a:t>
            </a:r>
          </a:p>
          <a:p>
            <a:endParaRPr lang="cs-CZ" dirty="0"/>
          </a:p>
          <a:p>
            <a:r>
              <a:rPr lang="cs-CZ" dirty="0" smtClean="0"/>
              <a:t>Zdroj dat: ÚZIS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226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049517" y="84948"/>
            <a:ext cx="8350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/>
              <a:t>Přehled WGS detekovaných variant </a:t>
            </a:r>
            <a:r>
              <a:rPr lang="cs-CZ" sz="2400" dirty="0"/>
              <a:t>SARS-CoV-2 </a:t>
            </a:r>
            <a:r>
              <a:rPr lang="cs-CZ" sz="2400" dirty="0" smtClean="0"/>
              <a:t>mezi 17. srpnem a 17. zářím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52663" y="1150395"/>
            <a:ext cx="11770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Opět </a:t>
            </a:r>
            <a:r>
              <a:rPr lang="cs-CZ" dirty="0"/>
              <a:t>proběhla nomenklaturní </a:t>
            </a:r>
            <a:r>
              <a:rPr lang="cs-CZ" dirty="0" err="1"/>
              <a:t>reklasifikace</a:t>
            </a:r>
            <a:r>
              <a:rPr lang="cs-CZ" dirty="0"/>
              <a:t>, aktuálně je definováno 25 </a:t>
            </a:r>
            <a:r>
              <a:rPr lang="cs-CZ" dirty="0" err="1"/>
              <a:t>subvariant</a:t>
            </a:r>
            <a:r>
              <a:rPr lang="cs-CZ" dirty="0"/>
              <a:t> </a:t>
            </a:r>
            <a:r>
              <a:rPr lang="cs-CZ" dirty="0" err="1"/>
              <a:t>AY.x</a:t>
            </a:r>
            <a:r>
              <a:rPr lang="cs-CZ" dirty="0"/>
              <a:t>, přičemž v některých jsou již definovány další </a:t>
            </a:r>
            <a:r>
              <a:rPr lang="cs-CZ" dirty="0" err="1" smtClean="0"/>
              <a:t>sublinie</a:t>
            </a:r>
            <a:r>
              <a:rPr lang="cs-CZ" dirty="0"/>
              <a:t>.</a:t>
            </a:r>
          </a:p>
          <a:p>
            <a:r>
              <a:rPr lang="cs-CZ" dirty="0"/>
              <a:t>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79972"/>
              </p:ext>
            </p:extLst>
          </p:nvPr>
        </p:nvGraphicFramePr>
        <p:xfrm>
          <a:off x="2707836" y="2622271"/>
          <a:ext cx="6289173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8627">
                  <a:extLst>
                    <a:ext uri="{9D8B030D-6E8A-4147-A177-3AD203B41FA5}">
                      <a16:colId xmlns:a16="http://schemas.microsoft.com/office/drawing/2014/main" val="31692813"/>
                    </a:ext>
                  </a:extLst>
                </a:gridCol>
                <a:gridCol w="1375308">
                  <a:extLst>
                    <a:ext uri="{9D8B030D-6E8A-4147-A177-3AD203B41FA5}">
                      <a16:colId xmlns:a16="http://schemas.microsoft.com/office/drawing/2014/main" val="2324938952"/>
                    </a:ext>
                  </a:extLst>
                </a:gridCol>
                <a:gridCol w="1547223">
                  <a:extLst>
                    <a:ext uri="{9D8B030D-6E8A-4147-A177-3AD203B41FA5}">
                      <a16:colId xmlns:a16="http://schemas.microsoft.com/office/drawing/2014/main" val="900173677"/>
                    </a:ext>
                  </a:extLst>
                </a:gridCol>
                <a:gridCol w="1828015">
                  <a:extLst>
                    <a:ext uri="{9D8B030D-6E8A-4147-A177-3AD203B41FA5}">
                      <a16:colId xmlns:a16="http://schemas.microsoft.com/office/drawing/2014/main" val="286398882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cs-CZ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Podíl (%)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Dle WHO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3336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B.1.617.2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62,08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1474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20,13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37783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5,70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5710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AY.12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5,03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362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4,03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366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AY.7.1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1,01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705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AY.7.2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1,01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616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AY.23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0,67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90662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A.2.5.3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0,34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Delta +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6154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298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835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8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049516" y="172207"/>
            <a:ext cx="8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 smtClean="0"/>
              <a:t>Situace v Peru,</a:t>
            </a:r>
            <a:r>
              <a:rPr lang="cs-CZ" sz="2400" dirty="0" smtClean="0"/>
              <a:t> lambda vs. delta varianta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40" y="1363718"/>
            <a:ext cx="2721553" cy="474377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240924" y="3641835"/>
            <a:ext cx="4167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https://cov-spectrum.ethz.ch/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40924" y="1363718"/>
            <a:ext cx="6621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Původně v Peru dominantní lambda snižuje svůj podíl na úkor delty. To značí, že delta má oproti lambdě evoluční výhodu.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1765738" y="1962807"/>
            <a:ext cx="2995448" cy="2175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1876097" y="1965593"/>
            <a:ext cx="4348732" cy="2551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78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38200" y="172207"/>
            <a:ext cx="10814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/>
              <a:t>Závěr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2080" y="1344280"/>
            <a:ext cx="1190783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dirty="0"/>
              <a:t>V období od 3. 9. do 17. 9. 2021 má NRL k dispozici data </a:t>
            </a:r>
            <a:r>
              <a:rPr lang="cs-CZ" dirty="0" smtClean="0"/>
              <a:t>ze</a:t>
            </a:r>
            <a:r>
              <a:rPr lang="cs-CZ" dirty="0"/>
              <a:t> 4 401 provedených testů diskriminační PCR z celkem 78 laboratoří. Na základě analýzy těchto dat NRL zjistila, že na variantu delta (včetně </a:t>
            </a:r>
            <a:r>
              <a:rPr lang="cs-CZ" dirty="0" err="1"/>
              <a:t>subvariant</a:t>
            </a:r>
            <a:r>
              <a:rPr lang="cs-CZ" dirty="0"/>
              <a:t> </a:t>
            </a:r>
            <a:r>
              <a:rPr lang="cs-CZ" dirty="0" err="1"/>
              <a:t>AY.x</a:t>
            </a:r>
            <a:r>
              <a:rPr lang="cs-CZ" dirty="0"/>
              <a:t>) připadá stále přibližně 95 % pozitivních případů vyšetřených diskriminační PCR (viz tab. 1). </a:t>
            </a:r>
          </a:p>
          <a:p>
            <a:pPr hangingPunct="0"/>
            <a:r>
              <a:rPr lang="cs-CZ" dirty="0"/>
              <a:t>Přestože se může zdát, že vzhledem k jasné dominanci delta varianty nemá smysl konfirmovat pozitivní nálezy diskriminační PCR, z detekovaných mutací vyplývá, že role těchto PCR je nezastupitelná. Opakovaně se potvrzuje, že diskriminační PCR vzhledem k rychlé odezvě hrají důležitou roli v monitoringu variant viru, a je stále důležité i část PCR identifikovaných variant stále </a:t>
            </a:r>
            <a:r>
              <a:rPr lang="cs-CZ" dirty="0" err="1"/>
              <a:t>sekvenovat</a:t>
            </a:r>
            <a:r>
              <a:rPr lang="cs-CZ" dirty="0"/>
              <a:t>, jak dokazují stále častěji detekované nové </a:t>
            </a:r>
            <a:r>
              <a:rPr lang="cs-CZ" dirty="0" err="1"/>
              <a:t>sublinie</a:t>
            </a:r>
            <a:r>
              <a:rPr lang="cs-CZ" dirty="0"/>
              <a:t> u varianty delta. Prioritní mutace doporučené NRL se stále ukazují jako zásadní pro sledování evoluce viru. Doporučujeme vždy detekovat přítomnost obou povinně sledovaných mutací E484K a L452R.</a:t>
            </a:r>
          </a:p>
          <a:p>
            <a:pPr hangingPunct="0"/>
            <a:r>
              <a:rPr lang="cs-CZ" dirty="0"/>
              <a:t>Za rok 2021 bylo k 17. 9. 2021 v ČR </a:t>
            </a:r>
            <a:r>
              <a:rPr lang="cs-CZ" dirty="0" err="1"/>
              <a:t>celogenomově</a:t>
            </a:r>
            <a:r>
              <a:rPr lang="cs-CZ" dirty="0"/>
              <a:t> </a:t>
            </a:r>
            <a:r>
              <a:rPr lang="cs-CZ" dirty="0" err="1"/>
              <a:t>sekvenováno</a:t>
            </a:r>
            <a:r>
              <a:rPr lang="cs-CZ" dirty="0"/>
              <a:t> 7 850 SARS CoV-2 pozitivních vzorků. Celkem 298 </a:t>
            </a:r>
            <a:r>
              <a:rPr lang="cs-CZ" dirty="0" err="1"/>
              <a:t>sekvenací</a:t>
            </a:r>
            <a:r>
              <a:rPr lang="cs-CZ" dirty="0"/>
              <a:t> se vztahuje k datu odběru mezi 17. srpnem a 17. zářím. Podíl původní varianty delta je </a:t>
            </a:r>
            <a:r>
              <a:rPr lang="cs-CZ"/>
              <a:t>kolem </a:t>
            </a:r>
            <a:r>
              <a:rPr lang="cs-CZ" smtClean="0"/>
              <a:t>60 %. </a:t>
            </a:r>
            <a:r>
              <a:rPr lang="cs-CZ" dirty="0"/>
              <a:t>Většina zbývajících </a:t>
            </a:r>
            <a:r>
              <a:rPr lang="cs-CZ" dirty="0" err="1"/>
              <a:t>sekvenací</a:t>
            </a:r>
            <a:r>
              <a:rPr lang="cs-CZ" dirty="0"/>
              <a:t> se vztahují k </a:t>
            </a:r>
            <a:r>
              <a:rPr lang="cs-CZ" dirty="0" err="1"/>
              <a:t>subvariantám</a:t>
            </a:r>
            <a:r>
              <a:rPr lang="cs-CZ" dirty="0"/>
              <a:t> delty.</a:t>
            </a:r>
          </a:p>
          <a:p>
            <a:pPr algn="just" hangingPunct="0">
              <a:spcAft>
                <a:spcPts val="0"/>
              </a:spcAft>
            </a:pPr>
            <a:endParaRPr lang="cs-CZ" sz="16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endParaRPr lang="cs-CZ" sz="16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cs-CZ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RNDr</a:t>
            </a: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. Helena </a:t>
            </a:r>
            <a:r>
              <a:rPr lang="cs-CZ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Jiřincová</a:t>
            </a:r>
            <a:r>
              <a:rPr lang="cs-CZ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MUDr</a:t>
            </a: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. Jan </a:t>
            </a:r>
            <a:r>
              <a:rPr lang="cs-CZ" sz="16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Moskalyk</a:t>
            </a:r>
            <a:r>
              <a:rPr lang="cs-CZ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endParaRPr lang="cs-C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4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057400" y="201705"/>
            <a:ext cx="8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Souhrn a upozornění</a:t>
            </a:r>
          </a:p>
        </p:txBody>
      </p:sp>
      <p:sp>
        <p:nvSpPr>
          <p:cNvPr id="7" name="Zástupný symbol pro obsah 5"/>
          <p:cNvSpPr>
            <a:spLocks noGrp="1"/>
          </p:cNvSpPr>
          <p:nvPr>
            <p:ph idx="1"/>
          </p:nvPr>
        </p:nvSpPr>
        <p:spPr>
          <a:xfrm>
            <a:off x="493278" y="1533276"/>
            <a:ext cx="11300479" cy="4823898"/>
          </a:xfrm>
        </p:spPr>
        <p:txBody>
          <a:bodyPr>
            <a:noAutofit/>
          </a:bodyPr>
          <a:lstStyle/>
          <a:p>
            <a:pPr hangingPunct="0"/>
            <a:r>
              <a:rPr lang="cs-CZ" sz="1800" dirty="0"/>
              <a:t>V období od 3. 9. do 17. 9. 2021 má NRL k dispozici data </a:t>
            </a:r>
            <a:r>
              <a:rPr lang="cs-CZ" sz="1800" dirty="0" smtClean="0"/>
              <a:t>ze</a:t>
            </a:r>
            <a:r>
              <a:rPr lang="cs-CZ" sz="1800" dirty="0"/>
              <a:t> 4 401 provedených testů diskriminační PCR z celkem 78 laboratoří. Na základě analýzy těchto dat NRL zjistila, že na variantu delta (včetně </a:t>
            </a:r>
            <a:r>
              <a:rPr lang="cs-CZ" sz="1800" dirty="0" err="1"/>
              <a:t>subvariant</a:t>
            </a:r>
            <a:r>
              <a:rPr lang="cs-CZ" sz="1800" dirty="0"/>
              <a:t> </a:t>
            </a:r>
            <a:r>
              <a:rPr lang="cs-CZ" sz="1800" dirty="0" err="1"/>
              <a:t>AY.x</a:t>
            </a:r>
            <a:r>
              <a:rPr lang="cs-CZ" sz="1800" dirty="0"/>
              <a:t>) připadá stále přibližně 95 % pozitivních případů vyšetřených diskriminační PCR (viz tab. 1). Dříve dominantní varianta alfa se vyskytuje kolem </a:t>
            </a:r>
            <a:r>
              <a:rPr lang="cs-CZ" sz="1800" dirty="0" smtClean="0"/>
              <a:t>1 % </a:t>
            </a:r>
            <a:r>
              <a:rPr lang="cs-CZ" sz="1800" dirty="0"/>
              <a:t>vzorků. </a:t>
            </a:r>
            <a:r>
              <a:rPr lang="cs-CZ" sz="1800" dirty="0" smtClean="0"/>
              <a:t>Mírně </a:t>
            </a:r>
            <a:r>
              <a:rPr lang="cs-CZ" sz="1800" dirty="0"/>
              <a:t>narůstá podíl delta+ variant s N501Y. </a:t>
            </a:r>
            <a:endParaRPr lang="cs-CZ" sz="1800" dirty="0" smtClean="0"/>
          </a:p>
          <a:p>
            <a:pPr hangingPunct="0"/>
            <a:r>
              <a:rPr lang="cs-CZ" sz="1800" dirty="0"/>
              <a:t>Za rok 2021 bylo k 17. 9. 2021 v ČR </a:t>
            </a:r>
            <a:r>
              <a:rPr lang="cs-CZ" sz="1800" dirty="0" err="1"/>
              <a:t>celogenomově</a:t>
            </a:r>
            <a:r>
              <a:rPr lang="cs-CZ" sz="1800" dirty="0"/>
              <a:t> </a:t>
            </a:r>
            <a:r>
              <a:rPr lang="cs-CZ" sz="1800" dirty="0" err="1"/>
              <a:t>sekvenováno</a:t>
            </a:r>
            <a:r>
              <a:rPr lang="cs-CZ" sz="1800" dirty="0"/>
              <a:t> 7 850 SARS CoV-2 pozitivních vzorků, zdrojem jsou interní data NRL a mezinárodní platforma GISAID. Celkem 298 </a:t>
            </a:r>
            <a:r>
              <a:rPr lang="cs-CZ" sz="1800" dirty="0" err="1"/>
              <a:t>sekvenací</a:t>
            </a:r>
            <a:r>
              <a:rPr lang="cs-CZ" sz="1800" dirty="0"/>
              <a:t> se vztahuje k datu odběru mezi 17. srpnem a 17. zářím</a:t>
            </a:r>
            <a:r>
              <a:rPr lang="cs-CZ" sz="1800" dirty="0" smtClean="0"/>
              <a:t>.</a:t>
            </a:r>
            <a:endParaRPr lang="cs-CZ" sz="1800" dirty="0"/>
          </a:p>
          <a:p>
            <a:pPr hangingPunct="0"/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1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057400" y="201705"/>
            <a:ext cx="8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Vyhodnocení dat z diskriminační PCR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4459" y="1049179"/>
            <a:ext cx="1185281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hangingPunct="0"/>
            <a:r>
              <a:rPr lang="cs-CZ" dirty="0"/>
              <a:t>V období od 3. 9. do 17. 9. 2021 má NRL k dispozici data </a:t>
            </a:r>
            <a:r>
              <a:rPr lang="cs-CZ" dirty="0" smtClean="0"/>
              <a:t>ze</a:t>
            </a:r>
            <a:r>
              <a:rPr lang="cs-CZ" dirty="0"/>
              <a:t> 4 401 provedených testů diskriminační PCR z celkem 78 laboratoří. Na základě analýzy těchto dat NRL zjistila, že na variantu delta (včetně </a:t>
            </a:r>
            <a:r>
              <a:rPr lang="cs-CZ" dirty="0" err="1"/>
              <a:t>subvariant</a:t>
            </a:r>
            <a:r>
              <a:rPr lang="cs-CZ" dirty="0"/>
              <a:t> </a:t>
            </a:r>
            <a:r>
              <a:rPr lang="cs-CZ" dirty="0" err="1"/>
              <a:t>AY.x</a:t>
            </a:r>
            <a:r>
              <a:rPr lang="cs-CZ" dirty="0"/>
              <a:t>) připadá stále přibližně 95 % pozitivních případů vyšetřených diskriminační PCR (viz tab. 1). Dříve dominantní varianta alfa se vyskytuje kolem </a:t>
            </a:r>
            <a:r>
              <a:rPr lang="cs-CZ" dirty="0" smtClean="0"/>
              <a:t>1 % </a:t>
            </a:r>
            <a:r>
              <a:rPr lang="cs-CZ" dirty="0"/>
              <a:t>vzorků. </a:t>
            </a:r>
          </a:p>
          <a:p>
            <a:pPr hangingPunct="0"/>
            <a:r>
              <a:rPr lang="cs-CZ" dirty="0" smtClean="0"/>
              <a:t>Mírně </a:t>
            </a:r>
            <a:r>
              <a:rPr lang="cs-CZ" dirty="0"/>
              <a:t>narůstá podíl delta+ variant s </a:t>
            </a:r>
            <a:r>
              <a:rPr lang="cs-CZ" dirty="0" smtClean="0"/>
              <a:t>N501Y. </a:t>
            </a:r>
            <a:r>
              <a:rPr lang="cs-CZ" dirty="0"/>
              <a:t>Toto zjištění je v souladu s divergentní evolucí viru, který si hledá cesty, jak zvýšit svou nakažlivost.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3348"/>
              </p:ext>
            </p:extLst>
          </p:nvPr>
        </p:nvGraphicFramePr>
        <p:xfrm>
          <a:off x="999726" y="3285539"/>
          <a:ext cx="10465972" cy="2322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235">
                  <a:extLst>
                    <a:ext uri="{9D8B030D-6E8A-4147-A177-3AD203B41FA5}">
                      <a16:colId xmlns:a16="http://schemas.microsoft.com/office/drawing/2014/main" val="246971585"/>
                    </a:ext>
                  </a:extLst>
                </a:gridCol>
                <a:gridCol w="1092302">
                  <a:extLst>
                    <a:ext uri="{9D8B030D-6E8A-4147-A177-3AD203B41FA5}">
                      <a16:colId xmlns:a16="http://schemas.microsoft.com/office/drawing/2014/main" val="956732164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48110811"/>
                    </a:ext>
                  </a:extLst>
                </a:gridCol>
                <a:gridCol w="1655379">
                  <a:extLst>
                    <a:ext uri="{9D8B030D-6E8A-4147-A177-3AD203B41FA5}">
                      <a16:colId xmlns:a16="http://schemas.microsoft.com/office/drawing/2014/main" val="2163155590"/>
                    </a:ext>
                  </a:extLst>
                </a:gridCol>
                <a:gridCol w="3468414">
                  <a:extLst>
                    <a:ext uri="{9D8B030D-6E8A-4147-A177-3AD203B41FA5}">
                      <a16:colId xmlns:a16="http://schemas.microsoft.com/office/drawing/2014/main" val="918129261"/>
                    </a:ext>
                  </a:extLst>
                </a:gridCol>
              </a:tblGrid>
              <a:tr h="798719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Mutace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Celkem</a:t>
                      </a: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Z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toho </a:t>
                      </a:r>
                      <a:r>
                        <a:rPr lang="cs-CZ" sz="2000" dirty="0">
                          <a:effectLst/>
                        </a:rPr>
                        <a:t>pozitivních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Podíl ze sady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Interpretace </a:t>
                      </a:r>
                      <a:r>
                        <a:rPr lang="cs-CZ" sz="2000" dirty="0" smtClean="0">
                          <a:effectLst/>
                        </a:rPr>
                        <a:t>(suspektní)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034806"/>
                  </a:ext>
                </a:extLst>
              </a:tr>
              <a:tr h="26624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L452R+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4205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4018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95,6 %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delta, delta+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3670679"/>
                  </a:ext>
                </a:extLst>
              </a:tr>
              <a:tr h="26624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E484K+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3156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beta, gama, alfa E484K+, delta+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1431198"/>
                  </a:ext>
                </a:extLst>
              </a:tr>
              <a:tr h="26624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L452R+, E484K+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3099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delta+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115451"/>
                  </a:ext>
                </a:extLst>
              </a:tr>
              <a:tr h="26624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N501Y+, L452R+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1249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0,6 %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delta+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3680816"/>
                  </a:ext>
                </a:extLst>
              </a:tr>
              <a:tr h="266240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A570D+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942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1 %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alfa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2895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36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057400" y="201705"/>
            <a:ext cx="8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Odborná doporučení NRL. Diskriminační PCR </a:t>
            </a:r>
          </a:p>
        </p:txBody>
      </p:sp>
      <p:sp>
        <p:nvSpPr>
          <p:cNvPr id="5" name="Obdélník 4"/>
          <p:cNvSpPr/>
          <p:nvPr/>
        </p:nvSpPr>
        <p:spPr>
          <a:xfrm>
            <a:off x="529506" y="1353595"/>
            <a:ext cx="11132987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Diskriminační PCR:</a:t>
            </a:r>
          </a:p>
          <a:p>
            <a:pPr algn="just"/>
            <a:r>
              <a:rPr lang="cs-CZ" dirty="0"/>
              <a:t>Odborná doporučení NRL pro diskriminační PCR SARS-CoV-2 pozitivních vzorků  se </a:t>
            </a:r>
            <a:r>
              <a:rPr lang="cs-CZ" dirty="0" smtClean="0"/>
              <a:t>téměř nemění</a:t>
            </a:r>
            <a:r>
              <a:rPr lang="cs-CZ" dirty="0"/>
              <a:t>. V případě, že laboratoř nevyšetřuje E484K a L452R v jedné reakci, </a:t>
            </a:r>
            <a:r>
              <a:rPr lang="cs-CZ" dirty="0" smtClean="0"/>
              <a:t>lze detekci mutace zařadit do druhé reakce. Do </a:t>
            </a:r>
            <a:r>
              <a:rPr lang="cs-CZ" dirty="0"/>
              <a:t>úvahy dáváme doporučení na sledování K417N, která je charakteristická pro AY.1 (</a:t>
            </a:r>
            <a:r>
              <a:rPr lang="cs-CZ" dirty="0" err="1"/>
              <a:t>subvarianta</a:t>
            </a:r>
            <a:r>
              <a:rPr lang="cs-CZ" dirty="0"/>
              <a:t> </a:t>
            </a:r>
            <a:r>
              <a:rPr lang="cs-CZ" dirty="0" err="1"/>
              <a:t>vyštěpená</a:t>
            </a:r>
            <a:r>
              <a:rPr lang="cs-CZ" dirty="0"/>
              <a:t> z delty</a:t>
            </a:r>
            <a:r>
              <a:rPr lang="cs-CZ" dirty="0" smtClean="0"/>
              <a:t>) a N501Y, která se rovněž u některých </a:t>
            </a:r>
            <a:r>
              <a:rPr lang="cs-CZ" dirty="0" err="1" smtClean="0"/>
              <a:t>AY.x</a:t>
            </a:r>
            <a:r>
              <a:rPr lang="cs-CZ" dirty="0" smtClean="0"/>
              <a:t> objevuje. Mutace K417N </a:t>
            </a:r>
            <a:r>
              <a:rPr lang="cs-CZ" dirty="0"/>
              <a:t>má podíl na vyšší </a:t>
            </a:r>
            <a:r>
              <a:rPr lang="cs-CZ" dirty="0" err="1"/>
              <a:t>transmisibilitě</a:t>
            </a:r>
            <a:r>
              <a:rPr lang="cs-CZ" dirty="0"/>
              <a:t> i </a:t>
            </a:r>
            <a:r>
              <a:rPr lang="cs-CZ" dirty="0" err="1"/>
              <a:t>escape</a:t>
            </a:r>
            <a:r>
              <a:rPr lang="cs-CZ" dirty="0"/>
              <a:t> charakteru.</a:t>
            </a:r>
          </a:p>
          <a:p>
            <a:endParaRPr lang="cs-CZ" sz="2000" b="1" dirty="0"/>
          </a:p>
          <a:p>
            <a:r>
              <a:rPr lang="cs-CZ" sz="2000" dirty="0">
                <a:solidFill>
                  <a:srgbClr val="FF0000"/>
                </a:solidFill>
              </a:rPr>
              <a:t>1. </a:t>
            </a:r>
            <a:r>
              <a:rPr lang="cs-CZ" sz="2000" b="1" dirty="0">
                <a:solidFill>
                  <a:srgbClr val="FF0000"/>
                </a:solidFill>
              </a:rPr>
              <a:t>Minimum – vždy povinné: E484K a </a:t>
            </a:r>
            <a:r>
              <a:rPr lang="cs-CZ" sz="2000" b="1" dirty="0" smtClean="0">
                <a:solidFill>
                  <a:srgbClr val="FF0000"/>
                </a:solidFill>
              </a:rPr>
              <a:t>L452R, v souvislosti s nárůstem detekcí E484K u L452R pozitivních vzorků doporučujeme detekovat vždy obě dvě tyto mutace.</a:t>
            </a:r>
            <a:endParaRPr lang="cs-CZ" sz="2000" dirty="0"/>
          </a:p>
          <a:p>
            <a:r>
              <a:rPr lang="cs-CZ" sz="2000" dirty="0"/>
              <a:t>2. </a:t>
            </a:r>
            <a:r>
              <a:rPr lang="cs-CZ" sz="2000" b="1" dirty="0"/>
              <a:t>Možnost : E484K a L452R a N501Y </a:t>
            </a:r>
          </a:p>
          <a:p>
            <a:r>
              <a:rPr lang="cs-CZ" sz="2000" dirty="0"/>
              <a:t>3. </a:t>
            </a:r>
            <a:r>
              <a:rPr lang="cs-CZ" sz="2000" b="1" dirty="0"/>
              <a:t>Možnost : E484K a L452R a N501Y a K417N </a:t>
            </a:r>
          </a:p>
          <a:p>
            <a:r>
              <a:rPr lang="cs-CZ" sz="2000" dirty="0"/>
              <a:t>4. </a:t>
            </a:r>
            <a:r>
              <a:rPr lang="cs-CZ" sz="2000" b="1" dirty="0"/>
              <a:t>Možnost : E484K, L452R, N501Y, K417N a P681R </a:t>
            </a:r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/>
              <a:t>Doporučení se mohou měnit v souvislosti se změnami SARS-CoV-2 a s epidemickou situací. WHO doporučení ze dne 9. srpna 2021 uvádí stejné preferenční mutace (str. 5).</a:t>
            </a:r>
          </a:p>
          <a:p>
            <a:r>
              <a:rPr lang="cs-CZ" sz="2000" b="1" dirty="0" smtClean="0"/>
              <a:t>Zdroj: </a:t>
            </a:r>
            <a:r>
              <a:rPr lang="cs-CZ" b="1" u="sng" dirty="0">
                <a:hlinkClick r:id="rId2"/>
              </a:rPr>
              <a:t>https://apps.who.int/iris/handle/10665/343775</a:t>
            </a:r>
            <a:endParaRPr lang="cs-CZ" sz="20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38200" y="172207"/>
            <a:ext cx="10814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Doporučení NRL – </a:t>
            </a:r>
            <a:r>
              <a:rPr lang="cs-CZ" sz="2400" dirty="0" err="1"/>
              <a:t>celogenomová</a:t>
            </a:r>
            <a:r>
              <a:rPr lang="cs-CZ" sz="2400" dirty="0"/>
              <a:t> sekvenace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37656" y="1099358"/>
            <a:ext cx="10782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Dle fylogenetické analýzy a analýzy v </a:t>
            </a:r>
            <a:r>
              <a:rPr lang="cs-CZ" dirty="0" err="1"/>
              <a:t>nextclade</a:t>
            </a:r>
            <a:r>
              <a:rPr lang="cs-CZ" dirty="0"/>
              <a:t> doporučuje NRL tyto WGS revidovat</a:t>
            </a:r>
          </a:p>
          <a:p>
            <a:r>
              <a:rPr lang="cs-CZ" dirty="0"/>
              <a:t>na předchozí straně označené vzorky.</a:t>
            </a:r>
          </a:p>
          <a:p>
            <a:endParaRPr lang="cs-CZ" sz="1000" dirty="0"/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b="1" dirty="0"/>
              <a:t>Při zadávání do GISAID je třeba dodržovat následující pravidla:</a:t>
            </a:r>
          </a:p>
          <a:p>
            <a:r>
              <a:rPr lang="cs-CZ" dirty="0"/>
              <a:t>Pole „</a:t>
            </a:r>
            <a:r>
              <a:rPr lang="cs-CZ" dirty="0" err="1"/>
              <a:t>Location</a:t>
            </a:r>
            <a:r>
              <a:rPr lang="cs-CZ" dirty="0"/>
              <a:t>“ uvádět kraj takto: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Do jména sekvence </a:t>
            </a:r>
            <a:r>
              <a:rPr lang="cs-CZ" b="1" dirty="0" smtClean="0"/>
              <a:t>uvádět vždy </a:t>
            </a:r>
            <a:r>
              <a:rPr lang="cs-CZ" b="1" dirty="0"/>
              <a:t>akronym laboratoře: </a:t>
            </a:r>
          </a:p>
          <a:p>
            <a:endParaRPr lang="cs-CZ" dirty="0"/>
          </a:p>
          <a:p>
            <a:r>
              <a:rPr lang="cs-CZ" dirty="0"/>
              <a:t>Například:</a:t>
            </a: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707510"/>
              </p:ext>
            </p:extLst>
          </p:nvPr>
        </p:nvGraphicFramePr>
        <p:xfrm>
          <a:off x="8675688" y="1004272"/>
          <a:ext cx="3145842" cy="362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List" r:id="rId4" imgW="2324129" imgH="2676525" progId="Excel.Sheet.12">
                  <p:embed/>
                </p:oleObj>
              </mc:Choice>
              <mc:Fallback>
                <p:oleObj name="List" r:id="rId4" imgW="2324129" imgH="2676525" progId="Excel.Sheet.12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75688" y="1004272"/>
                        <a:ext cx="3145842" cy="3622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331189"/>
              </p:ext>
            </p:extLst>
          </p:nvPr>
        </p:nvGraphicFramePr>
        <p:xfrm>
          <a:off x="8675688" y="4760404"/>
          <a:ext cx="3300412" cy="1761045"/>
        </p:xfrm>
        <a:graphic>
          <a:graphicData uri="http://schemas.openxmlformats.org/drawingml/2006/table">
            <a:tbl>
              <a:tblPr/>
              <a:tblGrid>
                <a:gridCol w="736836">
                  <a:extLst>
                    <a:ext uri="{9D8B030D-6E8A-4147-A177-3AD203B41FA5}">
                      <a16:colId xmlns:a16="http://schemas.microsoft.com/office/drawing/2014/main" val="1930690794"/>
                    </a:ext>
                  </a:extLst>
                </a:gridCol>
                <a:gridCol w="2563576">
                  <a:extLst>
                    <a:ext uri="{9D8B030D-6E8A-4147-A177-3AD203B41FA5}">
                      <a16:colId xmlns:a16="http://schemas.microsoft.com/office/drawing/2014/main" val="1850784225"/>
                    </a:ext>
                  </a:extLst>
                </a:gridCol>
              </a:tblGrid>
              <a:tr h="236331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422466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Bioptická laboratoř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486035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Krajská nemocnice Liberec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917812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FNP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Plzeň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337892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FNHK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199594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Ostrava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773828"/>
                  </a:ext>
                </a:extLst>
              </a:tr>
              <a:tr h="2541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Fakultní nemocnice Brno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293585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987450"/>
              </p:ext>
            </p:extLst>
          </p:nvPr>
        </p:nvGraphicFramePr>
        <p:xfrm>
          <a:off x="2000250" y="5170289"/>
          <a:ext cx="4171950" cy="645574"/>
        </p:xfrm>
        <a:graphic>
          <a:graphicData uri="http://schemas.openxmlformats.org/drawingml/2006/table">
            <a:tbl>
              <a:tblPr/>
              <a:tblGrid>
                <a:gridCol w="4171950">
                  <a:extLst>
                    <a:ext uri="{9D8B030D-6E8A-4147-A177-3AD203B41FA5}">
                      <a16:colId xmlns:a16="http://schemas.microsoft.com/office/drawing/2014/main" val="3509141098"/>
                    </a:ext>
                  </a:extLst>
                </a:gridCol>
              </a:tblGrid>
              <a:tr h="3227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hCoV-19/Czech Republic/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UMTM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239717/2021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311631"/>
                  </a:ext>
                </a:extLst>
              </a:tr>
              <a:tr h="32278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hCoV-19/Czech Republic/</a:t>
                      </a: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CSQ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0217/2021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012556"/>
                  </a:ext>
                </a:extLst>
              </a:tr>
            </a:tbl>
          </a:graphicData>
        </a:graphic>
      </p:graphicFrame>
      <p:sp>
        <p:nvSpPr>
          <p:cNvPr id="11" name="Šipka doprava 10"/>
          <p:cNvSpPr/>
          <p:nvPr/>
        </p:nvSpPr>
        <p:spPr>
          <a:xfrm>
            <a:off x="4086225" y="2706638"/>
            <a:ext cx="4324958" cy="2181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4270375" y="4893461"/>
            <a:ext cx="4273550" cy="126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89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057400" y="201705"/>
            <a:ext cx="8350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/>
              <a:t>Vyhodnocení dat z </a:t>
            </a:r>
            <a:r>
              <a:rPr lang="cs-CZ" sz="2400" baseline="0" dirty="0" err="1"/>
              <a:t>celogenomové</a:t>
            </a:r>
            <a:r>
              <a:rPr lang="cs-CZ" sz="2400" baseline="0" dirty="0"/>
              <a:t> </a:t>
            </a:r>
            <a:r>
              <a:rPr lang="cs-CZ" sz="2400" baseline="0" dirty="0" err="1" smtClean="0"/>
              <a:t>sekvenace</a:t>
            </a:r>
            <a:r>
              <a:rPr lang="cs-CZ" sz="2400" dirty="0" smtClean="0"/>
              <a:t> 17. 8. – 17. 9. 2021</a:t>
            </a:r>
            <a:endParaRPr lang="cs-CZ" sz="24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2700" y="1120897"/>
            <a:ext cx="6524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cs-CZ" sz="1500" b="1" dirty="0"/>
              <a:t>Vyhodnocení dat z </a:t>
            </a:r>
            <a:r>
              <a:rPr lang="cs-CZ" sz="1500" b="1" dirty="0" err="1"/>
              <a:t>celogenomové</a:t>
            </a:r>
            <a:r>
              <a:rPr lang="cs-CZ" sz="1500" b="1" dirty="0"/>
              <a:t> </a:t>
            </a:r>
            <a:r>
              <a:rPr lang="cs-CZ" sz="1500" b="1" dirty="0" err="1"/>
              <a:t>sekvenace</a:t>
            </a:r>
            <a:r>
              <a:rPr lang="cs-CZ" sz="1500" b="1" dirty="0"/>
              <a:t> (WGS):</a:t>
            </a:r>
            <a:endParaRPr lang="cs-CZ" sz="1500" dirty="0"/>
          </a:p>
          <a:p>
            <a:pPr algn="just" hangingPunct="0"/>
            <a:endParaRPr lang="cs-CZ" sz="1500" dirty="0" smtClean="0"/>
          </a:p>
          <a:p>
            <a:pPr hangingPunct="0"/>
            <a:r>
              <a:rPr lang="cs-CZ" sz="1500" dirty="0"/>
              <a:t>Za rok 2021 bylo k 17. 9. 2021 v ČR </a:t>
            </a:r>
            <a:r>
              <a:rPr lang="cs-CZ" sz="1500" dirty="0" err="1"/>
              <a:t>celogenomově</a:t>
            </a:r>
            <a:r>
              <a:rPr lang="cs-CZ" sz="1500" dirty="0"/>
              <a:t> </a:t>
            </a:r>
            <a:r>
              <a:rPr lang="cs-CZ" sz="1500" dirty="0" err="1"/>
              <a:t>sekvenováno</a:t>
            </a:r>
            <a:r>
              <a:rPr lang="cs-CZ" sz="1500" dirty="0"/>
              <a:t> 7 850 SARS CoV-2 pozitivních vzorků, zdrojem jsou interní data NRL a mezinárodní platforma GISAID. Celkem 298 </a:t>
            </a:r>
            <a:r>
              <a:rPr lang="cs-CZ" sz="1500" dirty="0" err="1"/>
              <a:t>sekvenací</a:t>
            </a:r>
            <a:r>
              <a:rPr lang="cs-CZ" sz="1500" dirty="0"/>
              <a:t> se vztahuje k datu odběru mezi 17. srpnem a 17. zářím.</a:t>
            </a:r>
          </a:p>
          <a:p>
            <a:pPr hangingPunct="0"/>
            <a:r>
              <a:rPr lang="cs-CZ" sz="1500" dirty="0"/>
              <a:t> </a:t>
            </a:r>
          </a:p>
          <a:p>
            <a:pPr hangingPunct="0"/>
            <a:r>
              <a:rPr lang="cs-CZ" sz="1500" dirty="0"/>
              <a:t>Podíl původní varianty delta období 17. 8. – 17. 9. je 60,1 %. Zaznamenáváme dle </a:t>
            </a:r>
            <a:r>
              <a:rPr lang="cs-CZ" sz="1500" dirty="0" err="1"/>
              <a:t>celogenomové</a:t>
            </a:r>
            <a:r>
              <a:rPr lang="cs-CZ" sz="1500" dirty="0"/>
              <a:t> </a:t>
            </a:r>
            <a:r>
              <a:rPr lang="cs-CZ" sz="1500" dirty="0" err="1"/>
              <a:t>sekvenace</a:t>
            </a:r>
            <a:r>
              <a:rPr lang="cs-CZ" sz="1500" dirty="0"/>
              <a:t> nárůst </a:t>
            </a:r>
            <a:r>
              <a:rPr lang="cs-CZ" sz="1500" dirty="0" err="1"/>
              <a:t>subvariant</a:t>
            </a:r>
            <a:r>
              <a:rPr lang="cs-CZ" sz="1500" dirty="0"/>
              <a:t> delta varianty - AY.4, AY.12, AY.9, AY.5, které se šíří i v dalších zemích. Podíl </a:t>
            </a:r>
            <a:r>
              <a:rPr lang="cs-CZ" sz="1500" dirty="0" err="1"/>
              <a:t>subvarianty</a:t>
            </a:r>
            <a:r>
              <a:rPr lang="cs-CZ" sz="1500" dirty="0"/>
              <a:t> AY.4 vzrůstá na úkor původní delta varianty, její podíl v tomto období činí 20,1</a:t>
            </a:r>
            <a:r>
              <a:rPr lang="cs-CZ" sz="1500" b="1" dirty="0"/>
              <a:t> %,</a:t>
            </a:r>
            <a:r>
              <a:rPr lang="cs-CZ" sz="1500" dirty="0"/>
              <a:t> podíl AY.9 je 5,7 %, podíl AY.12 je 5 %, podíl AY.5 je 4 %. Podíl dalších </a:t>
            </a:r>
            <a:r>
              <a:rPr lang="cs-CZ" sz="1500" dirty="0" err="1"/>
              <a:t>subvariant</a:t>
            </a:r>
            <a:r>
              <a:rPr lang="cs-CZ" sz="1500" dirty="0"/>
              <a:t> </a:t>
            </a:r>
            <a:r>
              <a:rPr lang="cs-CZ" sz="1500" dirty="0" err="1"/>
              <a:t>AY.x</a:t>
            </a:r>
            <a:r>
              <a:rPr lang="cs-CZ" sz="1500" dirty="0"/>
              <a:t> činí méně než dvě procenta každá. </a:t>
            </a:r>
            <a:endParaRPr lang="cs-CZ" sz="1500" dirty="0" smtClean="0"/>
          </a:p>
          <a:p>
            <a:pPr hangingPunct="0"/>
            <a:endParaRPr lang="cs-CZ" sz="1500" dirty="0"/>
          </a:p>
          <a:p>
            <a:pPr hangingPunct="0"/>
            <a:r>
              <a:rPr lang="cs-CZ" sz="1500" dirty="0" smtClean="0"/>
              <a:t>V souvislosti s nárůstem detekcí mutací </a:t>
            </a:r>
            <a:r>
              <a:rPr lang="cs-CZ" sz="1500" dirty="0"/>
              <a:t>A222V, </a:t>
            </a:r>
            <a:r>
              <a:rPr lang="cs-CZ" sz="1500" dirty="0" smtClean="0"/>
              <a:t>D253A </a:t>
            </a:r>
            <a:r>
              <a:rPr lang="cs-CZ" sz="1500" dirty="0"/>
              <a:t>a D979E se </a:t>
            </a:r>
            <a:r>
              <a:rPr lang="cs-CZ" sz="1500" dirty="0" smtClean="0"/>
              <a:t>pravděpodobně </a:t>
            </a:r>
            <a:r>
              <a:rPr lang="cs-CZ" sz="1500" dirty="0"/>
              <a:t>tvoří další </a:t>
            </a:r>
            <a:r>
              <a:rPr lang="cs-CZ" sz="1500" dirty="0" err="1" smtClean="0"/>
              <a:t>subvarianta</a:t>
            </a:r>
            <a:r>
              <a:rPr lang="cs-CZ" sz="1500" dirty="0" smtClean="0"/>
              <a:t> </a:t>
            </a:r>
            <a:r>
              <a:rPr lang="cs-CZ" sz="1500" dirty="0"/>
              <a:t>v </a:t>
            </a:r>
            <a:r>
              <a:rPr lang="cs-CZ" sz="1500" dirty="0" smtClean="0"/>
              <a:t>rámci AY.9 (podrobněji rozebírá </a:t>
            </a:r>
            <a:r>
              <a:rPr lang="cs-CZ" sz="1500" dirty="0" smtClean="0">
                <a:hlinkClick r:id="rId4"/>
              </a:rPr>
              <a:t>zpráva COG CZ</a:t>
            </a:r>
            <a:r>
              <a:rPr lang="cs-CZ" sz="1500" dirty="0" smtClean="0"/>
              <a:t>, COVID-19 </a:t>
            </a:r>
            <a:r>
              <a:rPr lang="cs-CZ" sz="1500" dirty="0" err="1"/>
              <a:t>Genomics</a:t>
            </a:r>
            <a:r>
              <a:rPr lang="cs-CZ" sz="1500" dirty="0"/>
              <a:t> CZ </a:t>
            </a:r>
            <a:r>
              <a:rPr lang="cs-CZ" sz="1500" dirty="0" err="1" smtClean="0"/>
              <a:t>Consortium</a:t>
            </a:r>
            <a:r>
              <a:rPr lang="cs-CZ" sz="1500" dirty="0" smtClean="0"/>
              <a:t>). Od </a:t>
            </a:r>
            <a:r>
              <a:rPr lang="cs-CZ" sz="1500" dirty="0"/>
              <a:t>25. týdne tohoto roku se v České republice objevuje unikátní </a:t>
            </a:r>
            <a:r>
              <a:rPr lang="cs-CZ" sz="1500" dirty="0" err="1" smtClean="0"/>
              <a:t>sublinie</a:t>
            </a:r>
            <a:r>
              <a:rPr lang="cs-CZ" sz="1500" dirty="0" smtClean="0"/>
              <a:t> </a:t>
            </a:r>
            <a:r>
              <a:rPr lang="cs-CZ" sz="1500" dirty="0"/>
              <a:t>varianty </a:t>
            </a:r>
            <a:r>
              <a:rPr lang="cs-CZ" sz="1500" dirty="0" smtClean="0"/>
              <a:t>delta AY.9</a:t>
            </a:r>
            <a:r>
              <a:rPr lang="cs-CZ" sz="1500" dirty="0"/>
              <a:t>, </a:t>
            </a:r>
            <a:r>
              <a:rPr lang="cs-CZ" sz="1500" dirty="0" smtClean="0"/>
              <a:t>prozatímně </a:t>
            </a:r>
            <a:r>
              <a:rPr lang="cs-CZ" sz="1500" dirty="0"/>
              <a:t>označená AY.9.x. Je charakterizována </a:t>
            </a:r>
            <a:r>
              <a:rPr lang="cs-CZ" sz="1500" dirty="0" smtClean="0"/>
              <a:t>mutacemi ve </a:t>
            </a:r>
            <a:r>
              <a:rPr lang="cs-CZ" sz="1500" dirty="0" err="1" smtClean="0"/>
              <a:t>spike</a:t>
            </a:r>
            <a:r>
              <a:rPr lang="cs-CZ" sz="1500" dirty="0" smtClean="0"/>
              <a:t> specifickými pro AY.9 včetně A222V a dále specifickými mutacemi D253A a D979E. V </a:t>
            </a:r>
            <a:r>
              <a:rPr lang="cs-CZ" sz="1500" dirty="0"/>
              <a:t>posledních   týdnech </a:t>
            </a:r>
            <a:r>
              <a:rPr lang="cs-CZ" sz="1500" dirty="0" smtClean="0"/>
              <a:t>v rámci </a:t>
            </a:r>
            <a:r>
              <a:rPr lang="cs-CZ" sz="1500" dirty="0" err="1" smtClean="0"/>
              <a:t>AY.x</a:t>
            </a:r>
            <a:r>
              <a:rPr lang="cs-CZ" sz="1500" dirty="0" smtClean="0"/>
              <a:t> v ČR objevuje rovněž mutace T95I, která se   často vyskytuje u </a:t>
            </a:r>
            <a:r>
              <a:rPr lang="cs-CZ" sz="1500" dirty="0" err="1" smtClean="0"/>
              <a:t>escape</a:t>
            </a:r>
            <a:r>
              <a:rPr lang="cs-CZ" sz="1500" dirty="0" smtClean="0"/>
              <a:t>,  </a:t>
            </a:r>
            <a:r>
              <a:rPr lang="cs-CZ" sz="1500" dirty="0"/>
              <a:t>např. </a:t>
            </a:r>
            <a:r>
              <a:rPr lang="cs-CZ" sz="1500" dirty="0" smtClean="0"/>
              <a:t>iota (B.1.526</a:t>
            </a:r>
            <a:r>
              <a:rPr lang="cs-CZ" sz="1500" dirty="0"/>
              <a:t>), </a:t>
            </a:r>
            <a:r>
              <a:rPr lang="cs-CZ" sz="1500" dirty="0" smtClean="0"/>
              <a:t>mu (B.1.621</a:t>
            </a:r>
            <a:r>
              <a:rPr lang="cs-CZ" sz="1500" dirty="0"/>
              <a:t>) či B.1.1.318</a:t>
            </a:r>
            <a:r>
              <a:rPr lang="cs-CZ" sz="1500" dirty="0" smtClean="0"/>
              <a:t>.</a:t>
            </a:r>
          </a:p>
          <a:p>
            <a:pPr algn="just" hangingPunct="0"/>
            <a:r>
              <a:rPr lang="cs-CZ" sz="1500" dirty="0"/>
              <a:t>Viz grafy na stranách </a:t>
            </a:r>
            <a:r>
              <a:rPr lang="cs-CZ" sz="1500" dirty="0" smtClean="0"/>
              <a:t>7 </a:t>
            </a:r>
            <a:r>
              <a:rPr lang="cs-CZ" sz="1500" dirty="0"/>
              <a:t>a </a:t>
            </a:r>
            <a:r>
              <a:rPr lang="cs-CZ" sz="1500" dirty="0" smtClean="0"/>
              <a:t>8.</a:t>
            </a:r>
            <a:endParaRPr lang="cs-CZ" sz="1500" dirty="0"/>
          </a:p>
          <a:p>
            <a:pPr algn="just" hangingPunct="0"/>
            <a:endParaRPr lang="cs-CZ" sz="1500" dirty="0"/>
          </a:p>
          <a:p>
            <a:pPr algn="just" hangingPunct="0"/>
            <a:endParaRPr lang="cs-CZ" sz="1500" dirty="0"/>
          </a:p>
        </p:txBody>
      </p:sp>
      <p:sp>
        <p:nvSpPr>
          <p:cNvPr id="10" name="Obdélník 9"/>
          <p:cNvSpPr/>
          <p:nvPr/>
        </p:nvSpPr>
        <p:spPr>
          <a:xfrm>
            <a:off x="6884093" y="977161"/>
            <a:ext cx="4740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Tabulka 2. Přehled detekcí </a:t>
            </a:r>
            <a:r>
              <a:rPr lang="cs-CZ" dirty="0" err="1">
                <a:latin typeface="Calibri" panose="020F0502020204030204" pitchFamily="34" charset="0"/>
                <a:ea typeface="Times New Roman" panose="02020603050405020304" pitchFamily="18" charset="0"/>
              </a:rPr>
              <a:t>AY.x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 (delta +) dle krajů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40637"/>
              </p:ext>
            </p:extLst>
          </p:nvPr>
        </p:nvGraphicFramePr>
        <p:xfrm>
          <a:off x="7057566" y="1469557"/>
          <a:ext cx="4393070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8506">
                  <a:extLst>
                    <a:ext uri="{9D8B030D-6E8A-4147-A177-3AD203B41FA5}">
                      <a16:colId xmlns:a16="http://schemas.microsoft.com/office/drawing/2014/main" val="288002106"/>
                    </a:ext>
                  </a:extLst>
                </a:gridCol>
                <a:gridCol w="1213945">
                  <a:extLst>
                    <a:ext uri="{9D8B030D-6E8A-4147-A177-3AD203B41FA5}">
                      <a16:colId xmlns:a16="http://schemas.microsoft.com/office/drawing/2014/main" val="699315474"/>
                    </a:ext>
                  </a:extLst>
                </a:gridCol>
                <a:gridCol w="630619">
                  <a:extLst>
                    <a:ext uri="{9D8B030D-6E8A-4147-A177-3AD203B41FA5}">
                      <a16:colId xmlns:a16="http://schemas.microsoft.com/office/drawing/2014/main" val="3350822383"/>
                    </a:ext>
                  </a:extLst>
                </a:gridCol>
              </a:tblGrid>
              <a:tr h="155405"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Varianta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150856334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Moravskoslezský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46742099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Jihomoravský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8045921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Vysočina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41586345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Středočeský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993898867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Zlínský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710848071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Jihočeský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7165859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Moravskoslezský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533241790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Jihomoravský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55561063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Pardubický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797940162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Olomoucký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71693886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Zlínský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941278794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25408388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Plzeňský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99055803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Královéhradecký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44114246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Vysočina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495350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Zlínský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48771695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Jihomoravský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59695218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491611325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Jihočeský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76199192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Vysočina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10981403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Vysočina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96041597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Jihomoravský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010422449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Olomoucký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3625027153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Moravskoslezský kraj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187269684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Nezařazeno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079894036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Nezařazeno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61810653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Nezařazeno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AY.12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tc>
                  <a:txBody>
                    <a:bodyPr/>
                    <a:lstStyle/>
                    <a:p>
                      <a:pPr algn="r" fontAlgn="auto" hangingPunct="1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46" marR="55946" marT="0" marB="0" anchor="b"/>
                </a:tc>
                <a:extLst>
                  <a:ext uri="{0D108BD9-81ED-4DB2-BD59-A6C34878D82A}">
                    <a16:rowId xmlns:a16="http://schemas.microsoft.com/office/drawing/2014/main" val="2413796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6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81" y="885730"/>
            <a:ext cx="9561584" cy="593597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84571" y="237983"/>
            <a:ext cx="9281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/>
              <a:t>Podíl variant</a:t>
            </a:r>
            <a:r>
              <a:rPr lang="cs-CZ" sz="2400" dirty="0"/>
              <a:t> SARS-CoV-2 dominantních v ČR od března 2020 sekvenace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649403" y="3484386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34A434"/>
                </a:solidFill>
              </a:rPr>
              <a:t>B.1.258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295055" y="2315998"/>
            <a:ext cx="524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5397C5"/>
                </a:solidFill>
              </a:rPr>
              <a:t>alfa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448331" y="1800691"/>
            <a:ext cx="659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E98C8C"/>
                </a:solidFill>
              </a:rPr>
              <a:t>delta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9107871" y="5284655"/>
            <a:ext cx="54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>
                <a:solidFill>
                  <a:srgbClr val="CC66FF"/>
                </a:solidFill>
              </a:rPr>
              <a:t>AY.x</a:t>
            </a:r>
            <a:endParaRPr lang="cs-CZ" dirty="0">
              <a:solidFill>
                <a:srgbClr val="CC66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54459" y="1050340"/>
            <a:ext cx="809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 grafu je patrný nárůst AY.4 </a:t>
            </a:r>
            <a:r>
              <a:rPr lang="cs-CZ" dirty="0" err="1"/>
              <a:t>subvarianty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2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45" y="865075"/>
            <a:ext cx="9568085" cy="5612524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057400" y="201705"/>
            <a:ext cx="902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/>
              <a:t>Podíl dominantních mutací</a:t>
            </a:r>
            <a:r>
              <a:rPr lang="cs-CZ" sz="2400" dirty="0"/>
              <a:t> ve </a:t>
            </a:r>
            <a:r>
              <a:rPr lang="cs-CZ" sz="2400" dirty="0" err="1"/>
              <a:t>spike</a:t>
            </a:r>
            <a:r>
              <a:rPr lang="cs-CZ" sz="2400" dirty="0"/>
              <a:t> genu SARS-CoV-2 od března 2020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705351" y="1931087"/>
            <a:ext cx="362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B.1.258</a:t>
            </a:r>
            <a:r>
              <a:rPr lang="cs-CZ" dirty="0">
                <a:solidFill>
                  <a:srgbClr val="B8B914"/>
                </a:solidFill>
              </a:rPr>
              <a:t> </a:t>
            </a:r>
            <a:r>
              <a:rPr lang="cs-CZ" dirty="0">
                <a:solidFill>
                  <a:srgbClr val="3685BB"/>
                </a:solidFill>
              </a:rPr>
              <a:t>N439K</a:t>
            </a:r>
            <a:r>
              <a:rPr lang="cs-CZ" dirty="0">
                <a:solidFill>
                  <a:srgbClr val="B8B914"/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r>
              <a:rPr lang="cs-CZ" dirty="0">
                <a:solidFill>
                  <a:srgbClr val="B8B914"/>
                </a:solidFill>
              </a:rPr>
              <a:t> (</a:t>
            </a:r>
            <a:r>
              <a:rPr lang="cs-CZ" dirty="0" err="1">
                <a:solidFill>
                  <a:srgbClr val="B8B914"/>
                </a:solidFill>
              </a:rPr>
              <a:t>del</a:t>
            </a:r>
            <a:r>
              <a:rPr lang="cs-CZ" dirty="0">
                <a:solidFill>
                  <a:srgbClr val="B8B914"/>
                </a:solidFill>
              </a:rPr>
              <a:t> 69-70)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143875" y="2906477"/>
            <a:ext cx="2893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B.1.1.7</a:t>
            </a:r>
          </a:p>
          <a:p>
            <a:r>
              <a:rPr lang="cs-CZ" sz="1600" dirty="0">
                <a:solidFill>
                  <a:srgbClr val="B8B914"/>
                </a:solidFill>
              </a:rPr>
              <a:t> (</a:t>
            </a:r>
            <a:r>
              <a:rPr lang="cs-CZ" sz="1600" dirty="0" err="1">
                <a:solidFill>
                  <a:srgbClr val="B8B914"/>
                </a:solidFill>
              </a:rPr>
              <a:t>del</a:t>
            </a:r>
            <a:r>
              <a:rPr lang="cs-CZ" sz="1600" dirty="0">
                <a:solidFill>
                  <a:srgbClr val="B8B914"/>
                </a:solidFill>
              </a:rPr>
              <a:t> 69-70) </a:t>
            </a:r>
            <a:endParaRPr lang="cs-CZ" sz="1600" dirty="0" smtClean="0">
              <a:solidFill>
                <a:srgbClr val="B8B914"/>
              </a:solidFill>
            </a:endParaRPr>
          </a:p>
          <a:p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r>
              <a:rPr lang="cs-CZ" sz="1600" dirty="0" smtClean="0">
                <a:solidFill>
                  <a:srgbClr val="B8B914"/>
                </a:solidFill>
              </a:rPr>
              <a:t> </a:t>
            </a:r>
            <a:r>
              <a:rPr lang="cs-CZ" sz="1600" dirty="0">
                <a:solidFill>
                  <a:srgbClr val="1D9A1D"/>
                </a:solidFill>
              </a:rPr>
              <a:t>N501Y</a:t>
            </a:r>
            <a:r>
              <a:rPr lang="cs-CZ" sz="1600" dirty="0">
                <a:solidFill>
                  <a:srgbClr val="B8B914"/>
                </a:solidFill>
              </a:rPr>
              <a:t> </a:t>
            </a:r>
            <a:endParaRPr lang="cs-CZ" sz="1600" dirty="0" smtClean="0">
              <a:solidFill>
                <a:srgbClr val="B8B914"/>
              </a:solidFill>
            </a:endParaRPr>
          </a:p>
          <a:p>
            <a:r>
              <a:rPr lang="cs-CZ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cs-CZ" sz="1600" dirty="0" smtClean="0">
                <a:solidFill>
                  <a:srgbClr val="B8B914"/>
                </a:solidFill>
              </a:rPr>
              <a:t> </a:t>
            </a:r>
            <a:r>
              <a:rPr lang="cs-CZ" sz="1600" dirty="0">
                <a:solidFill>
                  <a:srgbClr val="7D7D7D"/>
                </a:solidFill>
              </a:rPr>
              <a:t>P681H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512848" y="1394935"/>
            <a:ext cx="11421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B.1.617.2.x</a:t>
            </a:r>
          </a:p>
          <a:p>
            <a:r>
              <a:rPr lang="cs-CZ" sz="1600" dirty="0" smtClean="0">
                <a:solidFill>
                  <a:srgbClr val="FF7B06"/>
                </a:solidFill>
              </a:rPr>
              <a:t>L452R</a:t>
            </a:r>
            <a:r>
              <a:rPr lang="cs-CZ" sz="1600" dirty="0" smtClean="0">
                <a:solidFill>
                  <a:srgbClr val="B8B914"/>
                </a:solidFill>
              </a:rPr>
              <a:t> </a:t>
            </a:r>
            <a:endParaRPr lang="cs-CZ" sz="1600" dirty="0">
              <a:solidFill>
                <a:srgbClr val="B8B914"/>
              </a:solidFill>
            </a:endParaRPr>
          </a:p>
          <a:p>
            <a:r>
              <a:rPr lang="cs-CZ" sz="1600" dirty="0">
                <a:solidFill>
                  <a:srgbClr val="E377C2"/>
                </a:solidFill>
              </a:rPr>
              <a:t>P681R</a:t>
            </a:r>
            <a:r>
              <a:rPr lang="cs-CZ" sz="1600" dirty="0">
                <a:solidFill>
                  <a:srgbClr val="B8B914"/>
                </a:solidFill>
              </a:rPr>
              <a:t> </a:t>
            </a:r>
            <a:r>
              <a:rPr lang="cs-CZ" sz="1600" dirty="0" smtClean="0">
                <a:solidFill>
                  <a:srgbClr val="7D7D7D"/>
                </a:solidFill>
              </a:rPr>
              <a:t> </a:t>
            </a:r>
            <a:endParaRPr lang="cs-CZ" sz="1600" dirty="0">
              <a:solidFill>
                <a:srgbClr val="7D7D7D"/>
              </a:solidFill>
            </a:endParaRPr>
          </a:p>
          <a:p>
            <a:endParaRPr lang="cs-CZ" sz="1600" dirty="0" smtClean="0">
              <a:solidFill>
                <a:srgbClr val="20C0D1"/>
              </a:solidFill>
            </a:endParaRPr>
          </a:p>
          <a:p>
            <a:endParaRPr lang="cs-CZ" sz="1600" dirty="0" smtClean="0">
              <a:solidFill>
                <a:srgbClr val="20C0D1"/>
              </a:solidFill>
            </a:endParaRPr>
          </a:p>
          <a:p>
            <a:r>
              <a:rPr lang="cs-CZ" sz="1600" dirty="0" err="1" smtClean="0">
                <a:solidFill>
                  <a:srgbClr val="595959"/>
                </a:solidFill>
              </a:rPr>
              <a:t>AY.x</a:t>
            </a:r>
            <a:endParaRPr lang="cs-CZ" sz="1600" dirty="0">
              <a:solidFill>
                <a:srgbClr val="595959"/>
              </a:solidFill>
            </a:endParaRPr>
          </a:p>
          <a:p>
            <a:r>
              <a:rPr lang="cs-CZ" sz="1600" dirty="0" smtClean="0">
                <a:solidFill>
                  <a:srgbClr val="20C0D1"/>
                </a:solidFill>
              </a:rPr>
              <a:t>A222V</a:t>
            </a:r>
            <a:r>
              <a:rPr lang="cs-CZ" sz="1600" dirty="0" smtClean="0">
                <a:solidFill>
                  <a:srgbClr val="7D7D7D"/>
                </a:solidFill>
              </a:rPr>
              <a:t>  </a:t>
            </a:r>
            <a:endParaRPr lang="cs-CZ" sz="1600" dirty="0">
              <a:solidFill>
                <a:srgbClr val="7D7D7D"/>
              </a:solidFill>
            </a:endParaRPr>
          </a:p>
          <a:p>
            <a:r>
              <a:rPr lang="cs-CZ" sz="1600" dirty="0" smtClean="0">
                <a:solidFill>
                  <a:srgbClr val="FF8921"/>
                </a:solidFill>
              </a:rPr>
              <a:t>D253A</a:t>
            </a:r>
          </a:p>
          <a:p>
            <a:r>
              <a:rPr lang="cs-CZ" sz="1600" dirty="0" smtClean="0">
                <a:solidFill>
                  <a:srgbClr val="259C25"/>
                </a:solidFill>
              </a:rPr>
              <a:t>D979E</a:t>
            </a:r>
          </a:p>
          <a:p>
            <a:endParaRPr lang="cs-CZ" sz="1600" dirty="0">
              <a:solidFill>
                <a:srgbClr val="259C25"/>
              </a:solidFill>
            </a:endParaRPr>
          </a:p>
          <a:p>
            <a:r>
              <a:rPr lang="cs-CZ" sz="1600" dirty="0">
                <a:solidFill>
                  <a:srgbClr val="D93838"/>
                </a:solidFill>
              </a:rPr>
              <a:t>T95I</a:t>
            </a:r>
          </a:p>
          <a:p>
            <a:endParaRPr lang="cs-CZ" sz="1600" dirty="0">
              <a:solidFill>
                <a:srgbClr val="259C25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249174" y="2923734"/>
            <a:ext cx="18363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Trend detekce mutací se od minulého týdne nezměnil.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3817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175" y="1192201"/>
            <a:ext cx="8326876" cy="508839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0" y="0"/>
            <a:ext cx="12192000" cy="9486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407366" y="243511"/>
            <a:ext cx="902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aseline="0" dirty="0" smtClean="0"/>
              <a:t>Věková struktura </a:t>
            </a:r>
            <a:r>
              <a:rPr lang="cs-CZ" sz="2400" baseline="0" dirty="0" err="1" smtClean="0"/>
              <a:t>sekvenovaných</a:t>
            </a:r>
            <a:r>
              <a:rPr lang="cs-CZ" sz="2400" dirty="0" smtClean="0"/>
              <a:t> v kontextu převažujících variant</a:t>
            </a: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459" y="172207"/>
            <a:ext cx="807694" cy="604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54459" y="1328421"/>
            <a:ext cx="36186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/>
              <a:t>V měsících lednu až květnu dominantní věková skupina 40 – 49 let  je od června nahrazena dominující skupinou 20 – 29 let, přičemž od srpna 2021 pozorujeme nárůst i mladších věkových skupin, především 10 – 19, ale rostoucí trend lze pozorovat i u nejnižší věkové skupiny 0 – 9 let. Tento trend pravděpodobně kopíruje věkovou distribuci pozitivních detekcí a souvisí zřejmě s očkováním a sociálním chováním.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722042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20949</TotalTime>
  <Words>1737</Words>
  <Application>Microsoft Office PowerPoint</Application>
  <PresentationFormat>Širokoúhlá obrazovka</PresentationFormat>
  <Paragraphs>283</Paragraphs>
  <Slides>13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Moskalyk</dc:creator>
  <cp:lastModifiedBy>barbora.mackova@szud.local</cp:lastModifiedBy>
  <cp:revision>211</cp:revision>
  <cp:lastPrinted>2021-09-07T06:31:22Z</cp:lastPrinted>
  <dcterms:created xsi:type="dcterms:W3CDTF">2021-07-26T13:30:27Z</dcterms:created>
  <dcterms:modified xsi:type="dcterms:W3CDTF">2021-09-17T11:57:56Z</dcterms:modified>
</cp:coreProperties>
</file>