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305" r:id="rId3"/>
    <p:sldId id="296" r:id="rId4"/>
    <p:sldId id="295" r:id="rId5"/>
    <p:sldId id="297" r:id="rId6"/>
    <p:sldId id="299" r:id="rId7"/>
    <p:sldId id="298" r:id="rId8"/>
    <p:sldId id="302" r:id="rId9"/>
    <p:sldId id="300" r:id="rId10"/>
    <p:sldId id="303" r:id="rId11"/>
    <p:sldId id="30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6EE"/>
    <a:srgbClr val="005A85"/>
    <a:srgbClr val="575757"/>
    <a:srgbClr val="9F2FFF"/>
    <a:srgbClr val="0BB1D3"/>
    <a:srgbClr val="5C8BC3"/>
    <a:srgbClr val="D9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738FD-21F8-46A7-A160-E85D9F48EFD8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C3A5D-CBC2-4078-B4DE-AC5CE3D43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82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ní 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C10EBC8-3A65-6E0F-351E-C703C28037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A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47130B-4ACC-44A6-92B9-B89C6303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62288"/>
            <a:ext cx="10515600" cy="1500187"/>
          </a:xfrm>
        </p:spPr>
        <p:txBody>
          <a:bodyPr anchor="b">
            <a:noAutofit/>
          </a:bodyPr>
          <a:lstStyle>
            <a:lvl1pPr algn="ctr"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1B13A7-818C-43B5-AEC3-94C6B7542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ACFAD3C-EB37-2417-783D-D0805CF4B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3" y="406302"/>
            <a:ext cx="3005205" cy="299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5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D76979-6BC7-4BCF-8BB7-C8FAC080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105AC9-8117-44C3-B1E9-A7555AAEC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426799B-17B8-2DDB-2317-0C4656A88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BF0C3FD1-AEBA-D7C4-EEF2-D0C6D85E3A0A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ástupný symbol pro číslo snímku 4">
            <a:extLst>
              <a:ext uri="{FF2B5EF4-FFF2-40B4-BE49-F238E27FC236}">
                <a16:creationId xmlns:a16="http://schemas.microsoft.com/office/drawing/2014/main" id="{625CE042-62E8-6BF6-1252-1C7BBB268AAA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9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ist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95FD49D5-C8FC-A8FD-36C5-FEC82E009645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4">
            <a:extLst>
              <a:ext uri="{FF2B5EF4-FFF2-40B4-BE49-F238E27FC236}">
                <a16:creationId xmlns:a16="http://schemas.microsoft.com/office/drawing/2014/main" id="{9CF17AA4-67EE-D59C-EC45-60FEE985B7E5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5D2D81-D690-0C30-E31A-7454EF20BB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82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C4238DF-E74D-B26D-2272-FC8EE2BB22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A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3AF0334-CCA0-41E9-9EAF-53785832A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62288"/>
            <a:ext cx="10515600" cy="1500187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0C8EEEED-1BBA-4962-AACA-A1D86336A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2DA1AD-4D6E-27C0-13C8-4BD234EB7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3" y="406302"/>
            <a:ext cx="3005205" cy="299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60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 bíl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F3AF0334-CCA0-41E9-9EAF-53785832A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62288"/>
            <a:ext cx="10515600" cy="1500187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0C8EEEED-1BBA-4962-AACA-A1D86336A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58E1B5D-86D2-8AF8-10C0-1E363F7EBE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3" y="398770"/>
            <a:ext cx="3005205" cy="29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8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ní 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7130B-4ACC-44A6-92B9-B89C6303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62288"/>
            <a:ext cx="10515600" cy="1500187"/>
          </a:xfrm>
          <a:solidFill>
            <a:schemeClr val="bg1"/>
          </a:solidFill>
        </p:spPr>
        <p:txBody>
          <a:bodyPr anchor="b">
            <a:noAutofit/>
          </a:bodyPr>
          <a:lstStyle>
            <a:lvl1pPr algn="ctr">
              <a:defRPr sz="4400" b="1" baseline="0">
                <a:solidFill>
                  <a:srgbClr val="005A8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cs-CZ" dirty="0"/>
              <a:t>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1B13A7-818C-43B5-AEC3-94C6B7542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05A8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AF2A645-F365-3417-4AEF-A19DB772F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3" y="398770"/>
            <a:ext cx="3005205" cy="29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 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57926-7B30-46BF-80E4-9F67B9DCD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1122363"/>
            <a:ext cx="1052195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F0BF92-2161-46F7-9C64-66071D9FE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50" y="3602038"/>
            <a:ext cx="1052195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F23D42-7E0B-7053-93C6-7FBD7DEBC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028C806-C8D9-89E5-06E1-603FDF8CC747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číslo snímku 4">
            <a:extLst>
              <a:ext uri="{FF2B5EF4-FFF2-40B4-BE49-F238E27FC236}">
                <a16:creationId xmlns:a16="http://schemas.microsoft.com/office/drawing/2014/main" id="{E07773B0-1933-7D59-9A88-6B24B71BDBA2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0F1BF364-4775-3B61-B075-62C188E865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A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0E85C74-4854-D384-6126-6FBEDF08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9504"/>
            <a:ext cx="10515600" cy="2852737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604168D3-F6F5-E0FF-402F-A5E6C4ACD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61296"/>
            <a:ext cx="10515600" cy="15001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2C1DD0F-5CF5-84BF-BE00-D50E52BF8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4894" y="135617"/>
            <a:ext cx="1343637" cy="13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9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ola bí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7130B-4ACC-44A6-92B9-B89C6303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9504"/>
            <a:ext cx="10515600" cy="2852737"/>
          </a:xfrm>
        </p:spPr>
        <p:txBody>
          <a:bodyPr anchor="b">
            <a:noAutofit/>
          </a:bodyPr>
          <a:lstStyle>
            <a:lvl1pPr>
              <a:defRPr sz="4400"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1B13A7-818C-43B5-AEC3-94C6B7542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61296"/>
            <a:ext cx="10515600" cy="15001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1F61DD-D359-0F3E-6E54-E06762045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F14B182-70FC-4ED8-D9D3-98FD918F6BF7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4">
            <a:extLst>
              <a:ext uri="{FF2B5EF4-FFF2-40B4-BE49-F238E27FC236}">
                <a16:creationId xmlns:a16="http://schemas.microsoft.com/office/drawing/2014/main" id="{77E286C5-A922-D895-8206-BCF60E823747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2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CD4E5-2A46-47FA-A2E4-772D3DF9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79F663-11C5-4132-897E-FC89A1143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744E13F-F6C5-FDF7-3729-85AC3DAAA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022E1AA-CFCA-9FE5-0D89-69683A17B999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AE9AEAFE-F6D0-E8BF-74FA-6633EEE7EFFB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4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sah 2 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7635E-1258-43AF-ACD5-F530770F3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2B5FC4-34A5-4923-A251-5984AD664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B5A2EF-605B-4419-9368-7AB6FCE91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číslo snímku 4">
            <a:extLst>
              <a:ext uri="{FF2B5EF4-FFF2-40B4-BE49-F238E27FC236}">
                <a16:creationId xmlns:a16="http://schemas.microsoft.com/office/drawing/2014/main" id="{F7275448-B2AF-4A31-B469-FAFF5E99FD3C}"/>
              </a:ext>
            </a:extLst>
          </p:cNvPr>
          <p:cNvSpPr txBox="1">
            <a:spLocks/>
          </p:cNvSpPr>
          <p:nvPr userDrawn="1"/>
        </p:nvSpPr>
        <p:spPr>
          <a:xfrm>
            <a:off x="11042650" y="456409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80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pPr/>
              <a:t>‹#›</a:t>
            </a:fld>
            <a:endParaRPr lang="cs-CZ" dirty="0">
              <a:solidFill>
                <a:srgbClr val="57575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B7ACE15-788E-B505-F787-ECFE9AB03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9DB43A7C-1039-453C-8EA3-88F85E1E9C0C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4">
            <a:extLst>
              <a:ext uri="{FF2B5EF4-FFF2-40B4-BE49-F238E27FC236}">
                <a16:creationId xmlns:a16="http://schemas.microsoft.com/office/drawing/2014/main" id="{F4446758-BA5F-F968-56A5-BBE9F0411706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045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bsah 2 podnadpis 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A768C-3005-4839-9BB1-148A900E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4EC796-9DB1-426A-99DF-C05BEB51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E27144-0798-4D2B-8A98-724337AA2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641FAB-8271-44B6-B155-DCEF14899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0C77AA9-15E9-42CB-9CBB-BD35EC775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FFBF03D-54FC-9F26-E569-175D134A2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7264020-6621-3CE8-5959-523B304E2FF1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ástupný symbol pro číslo snímku 4">
            <a:extLst>
              <a:ext uri="{FF2B5EF4-FFF2-40B4-BE49-F238E27FC236}">
                <a16:creationId xmlns:a16="http://schemas.microsoft.com/office/drawing/2014/main" id="{2F67B741-F1BD-68B8-E559-FB631C4C7CB1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3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F85E5-0A12-4274-9158-7C34699E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925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DB1DAF73-C0A8-474E-9CF8-001D37C90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90688"/>
            <a:ext cx="10509250" cy="15001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19C7079-6630-E7D5-AD31-79B1B9AF6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7379D0B-9A91-FB28-5A33-5384FD81E5B4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4">
            <a:extLst>
              <a:ext uri="{FF2B5EF4-FFF2-40B4-BE49-F238E27FC236}">
                <a16:creationId xmlns:a16="http://schemas.microsoft.com/office/drawing/2014/main" id="{EB7691B9-9A89-476A-7FE4-25DE17BA25F4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8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9036CC7-BF31-4350-A361-79A604B0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8E86EA-AB3B-4A2F-AE60-A9AE97E3A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1984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69" r:id="rId3"/>
    <p:sldLayoutId id="2147483651" r:id="rId4"/>
    <p:sldLayoutId id="2147483667" r:id="rId5"/>
    <p:sldLayoutId id="2147483668" r:id="rId6"/>
    <p:sldLayoutId id="2147483666" r:id="rId7"/>
    <p:sldLayoutId id="2147483665" r:id="rId8"/>
    <p:sldLayoutId id="2147483664" r:id="rId9"/>
    <p:sldLayoutId id="2147483657" r:id="rId10"/>
    <p:sldLayoutId id="2147483661" r:id="rId11"/>
    <p:sldLayoutId id="2147483659" r:id="rId12"/>
    <p:sldLayoutId id="21474836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zu.cz/tema/a-z-infekce/h/hpv-human-papillomavirus-lidske-papilomaviry/hpv-zakladni-informace/" TargetMode="External"/><Relationship Id="rId7" Type="http://schemas.openxmlformats.org/officeDocument/2006/relationships/hyperlink" Target="https://www.nzip.cz/clanek/52-infekce-lidskymi-papillomaviry-hpv" TargetMode="External"/><Relationship Id="rId2" Type="http://schemas.openxmlformats.org/officeDocument/2006/relationships/hyperlink" Target="http://www.tadyted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cr.cz/wp-content/uploads/2023/05/NP_HIV_AIDS-2023-2027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pps.who.int/iris/handle/10665/36129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projectperch.e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B5B91-2337-4FD1-AAA6-9E26F2CAF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954A64-E91B-4681-A4B8-DC3885D2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09303"/>
            <a:ext cx="10515600" cy="1500187"/>
          </a:xfrm>
        </p:spPr>
        <p:txBody>
          <a:bodyPr/>
          <a:lstStyle/>
          <a:p>
            <a:r>
              <a:rPr lang="cs-CZ" sz="4400" b="1" dirty="0"/>
              <a:t>Prevence onemocnění lidským </a:t>
            </a:r>
            <a:r>
              <a:rPr lang="cs-CZ" sz="4400" b="1" dirty="0" err="1" smtClean="0"/>
              <a:t>papillomavirem</a:t>
            </a:r>
            <a:r>
              <a:rPr lang="cs-CZ" sz="4400" b="1" dirty="0" smtClean="0"/>
              <a:t> </a:t>
            </a:r>
            <a:r>
              <a:rPr lang="cs-CZ" sz="4400" b="1" dirty="0"/>
              <a:t>(HPV)</a:t>
            </a:r>
          </a:p>
        </p:txBody>
      </p:sp>
      <p:sp>
        <p:nvSpPr>
          <p:cNvPr id="4" name="Obdélník 3"/>
          <p:cNvSpPr/>
          <p:nvPr/>
        </p:nvSpPr>
        <p:spPr>
          <a:xfrm>
            <a:off x="4484536" y="5348102"/>
            <a:ext cx="45163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Edukační aktivity SZÚ</a:t>
            </a:r>
          </a:p>
          <a:p>
            <a:r>
              <a:rPr lang="cs-CZ" sz="2800" dirty="0">
                <a:solidFill>
                  <a:schemeClr val="bg1"/>
                </a:solidFill>
              </a:rPr>
              <a:t>Spolupráce s ÚZIS ČR</a:t>
            </a:r>
          </a:p>
        </p:txBody>
      </p:sp>
    </p:spTree>
    <p:extLst>
      <p:ext uri="{BB962C8B-B14F-4D97-AF65-F5344CB8AC3E}">
        <p14:creationId xmlns:p14="http://schemas.microsoft.com/office/powerpoint/2010/main" val="35840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583757" y="341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A8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cs-CZ" dirty="0" smtClean="0"/>
              <a:t>Webové stránky a zdravotně výchovné materiály – SZÚ, NZIP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05999" y="1225301"/>
            <a:ext cx="10515600" cy="251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hlinkClick r:id="rId2"/>
              </a:rPr>
              <a:t>www.tadyted.com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informace o HPV – 10 jazykových mutací</a:t>
            </a:r>
          </a:p>
          <a:p>
            <a:r>
              <a:rPr lang="cs-CZ" sz="2000" dirty="0" smtClean="0"/>
              <a:t>Hádej, kdo jsem! </a:t>
            </a:r>
          </a:p>
          <a:p>
            <a:r>
              <a:rPr lang="cs-CZ" sz="2000" dirty="0" smtClean="0">
                <a:hlinkClick r:id="rId3"/>
              </a:rPr>
              <a:t>https</a:t>
            </a:r>
            <a:r>
              <a:rPr lang="cs-CZ" sz="2000" dirty="0">
                <a:hlinkClick r:id="rId3"/>
              </a:rPr>
              <a:t>://szu.cz/tema/a-z-infekce/h/hpv-human-papillomavirus-lidske-papilomaviry/hpv-zakladni-informace</a:t>
            </a:r>
            <a:r>
              <a:rPr lang="cs-CZ" sz="2000" dirty="0" smtClean="0">
                <a:hlinkClick r:id="rId3"/>
              </a:rPr>
              <a:t>/</a:t>
            </a:r>
            <a:endParaRPr lang="cs-CZ" sz="2000" dirty="0" smtClean="0"/>
          </a:p>
          <a:p>
            <a:r>
              <a:rPr lang="cs-CZ" sz="2400" b="1" dirty="0" smtClean="0"/>
              <a:t>                                            Národní zdravotnický informační portál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487" y="1557017"/>
            <a:ext cx="1757740" cy="24941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41" y="3744386"/>
            <a:ext cx="3529659" cy="2494172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 rotWithShape="1">
          <a:blip r:embed="rId6"/>
          <a:srcRect t="15873" r="13470" b="16448"/>
          <a:stretch/>
        </p:blipFill>
        <p:spPr bwMode="auto">
          <a:xfrm>
            <a:off x="4953663" y="3744386"/>
            <a:ext cx="5073163" cy="2494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487186" y="6376946"/>
            <a:ext cx="764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7"/>
              </a:rPr>
              <a:t>https://www.nzip.cz/clanek/52-infekce-lidskymi-papillomaviry-hpv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5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kolegům a těšíme se na další spolupráci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31850" y="5104737"/>
            <a:ext cx="4940797" cy="984913"/>
          </a:xfrm>
        </p:spPr>
        <p:txBody>
          <a:bodyPr/>
          <a:lstStyle/>
          <a:p>
            <a:r>
              <a:rPr lang="cs-CZ" dirty="0" smtClean="0"/>
              <a:t>MUDr. Barbora Macková, MHA</a:t>
            </a:r>
          </a:p>
          <a:p>
            <a:r>
              <a:rPr lang="cs-CZ" dirty="0" smtClean="0"/>
              <a:t>barbora.mackova@szu.cz</a:t>
            </a:r>
            <a:endParaRPr lang="cs-CZ" dirty="0"/>
          </a:p>
        </p:txBody>
      </p:sp>
      <p:pic>
        <p:nvPicPr>
          <p:cNvPr id="6" name="image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8752" y="4827904"/>
            <a:ext cx="5616271" cy="17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1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12581" y="56888"/>
            <a:ext cx="10521950" cy="2387600"/>
          </a:xfrm>
        </p:spPr>
        <p:txBody>
          <a:bodyPr/>
          <a:lstStyle/>
          <a:p>
            <a:r>
              <a:rPr lang="cs-CZ" dirty="0" smtClean="0"/>
              <a:t>Eliminace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rakoviny děložního čípku </a:t>
            </a:r>
            <a:br>
              <a:rPr lang="cs-CZ" dirty="0"/>
            </a:br>
            <a:r>
              <a:rPr lang="cs-CZ" dirty="0" smtClean="0"/>
              <a:t>je problémem </a:t>
            </a:r>
            <a:r>
              <a:rPr lang="cs-CZ" dirty="0"/>
              <a:t>veřejného zdraví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831850" y="2703442"/>
            <a:ext cx="10521950" cy="3172571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Dosažení ambiciózních globálních cílů </a:t>
            </a:r>
            <a:r>
              <a:rPr lang="cs-CZ" sz="2800" dirty="0" smtClean="0">
                <a:solidFill>
                  <a:schemeClr val="tx1"/>
                </a:solidFill>
              </a:rPr>
              <a:t>WHO do </a:t>
            </a:r>
            <a:r>
              <a:rPr lang="cs-CZ" sz="2800" dirty="0">
                <a:solidFill>
                  <a:schemeClr val="tx1"/>
                </a:solidFill>
              </a:rPr>
              <a:t>roku 2030 bude vyžadovat </a:t>
            </a:r>
            <a:r>
              <a:rPr lang="cs-CZ" sz="2800" b="1" dirty="0" smtClean="0">
                <a:solidFill>
                  <a:srgbClr val="C00000"/>
                </a:solidFill>
              </a:rPr>
              <a:t>multioborovou spolupráci zahrnující oblasti:</a:t>
            </a:r>
          </a:p>
          <a:p>
            <a:endParaRPr lang="cs-CZ" sz="2800" dirty="0"/>
          </a:p>
          <a:p>
            <a:pPr marL="342900" indent="-342900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očkování 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endParaRPr lang="cs-CZ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800" b="1" dirty="0" err="1" smtClean="0">
                <a:solidFill>
                  <a:schemeClr val="tx1"/>
                </a:solidFill>
              </a:rPr>
              <a:t>skríninku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>
                <a:solidFill>
                  <a:schemeClr val="tx1"/>
                </a:solidFill>
              </a:rPr>
              <a:t>a léčby 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zdravotní gramotnosti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8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9967" y="500062"/>
            <a:ext cx="10254707" cy="1325563"/>
          </a:xfrm>
        </p:spPr>
        <p:txBody>
          <a:bodyPr/>
          <a:lstStyle/>
          <a:p>
            <a:pPr algn="ctr"/>
            <a:r>
              <a:rPr lang="cs-CZ" dirty="0" smtClean="0"/>
              <a:t>Národní program řešení problematiky HIV/AIDS v ČR na období 2023 – 2027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6003" y="1825625"/>
            <a:ext cx="11624807" cy="4351338"/>
          </a:xfrm>
        </p:spPr>
        <p:txBody>
          <a:bodyPr/>
          <a:lstStyle/>
          <a:p>
            <a:endParaRPr lang="cs-CZ" dirty="0" smtClean="0"/>
          </a:p>
          <a:p>
            <a:r>
              <a:rPr lang="cs-CZ" sz="2400" dirty="0" smtClean="0"/>
              <a:t>4.2.1 Aktivity na úseku zajištění zdravotní péče osobám žijícím s HIV/AIDS nebo osobám v ohrožení nákazou HIV/AIDS.</a:t>
            </a:r>
          </a:p>
          <a:p>
            <a:endParaRPr lang="cs-CZ" sz="2400" dirty="0"/>
          </a:p>
          <a:p>
            <a:r>
              <a:rPr lang="cs-CZ" sz="2400" dirty="0" smtClean="0"/>
              <a:t>II. Zajistit </a:t>
            </a:r>
            <a:r>
              <a:rPr lang="cs-CZ" sz="2400" dirty="0" err="1" smtClean="0"/>
              <a:t>skrínink</a:t>
            </a:r>
            <a:r>
              <a:rPr lang="cs-CZ" sz="2400" dirty="0" smtClean="0"/>
              <a:t>, důslednou depistáž a léčbu všech diagnostikovaných pohlavně přenosných infekcí u osob žijících s HIV včetně podpory očkování proti VHA, VHB, HPV a </a:t>
            </a:r>
            <a:r>
              <a:rPr lang="cs-CZ" sz="2400" u="sng" dirty="0" smtClean="0"/>
              <a:t>cíleného </a:t>
            </a:r>
            <a:r>
              <a:rPr lang="cs-CZ" sz="2400" u="sng" dirty="0" err="1" smtClean="0"/>
              <a:t>skríninku</a:t>
            </a:r>
            <a:r>
              <a:rPr lang="cs-CZ" sz="2400" u="sng" dirty="0" smtClean="0"/>
              <a:t> HPV u žen i MSM. </a:t>
            </a:r>
          </a:p>
          <a:p>
            <a:endParaRPr lang="cs-CZ" sz="2000" dirty="0"/>
          </a:p>
          <a:p>
            <a:r>
              <a:rPr lang="cs-CZ" sz="1600" dirty="0" smtClean="0">
                <a:hlinkClick r:id="rId2"/>
              </a:rPr>
              <a:t>https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www.mzcr.cz/wp-content/uploads/2023/05/NP_HIV_AIDS-2023-2027.pdf</a:t>
            </a:r>
            <a:r>
              <a:rPr lang="cs-CZ" sz="1600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373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024" y="139844"/>
            <a:ext cx="9527372" cy="1325563"/>
          </a:xfrm>
        </p:spPr>
        <p:txBody>
          <a:bodyPr/>
          <a:lstStyle/>
          <a:p>
            <a:r>
              <a:rPr lang="cs-CZ" dirty="0" smtClean="0"/>
              <a:t>Prevence HIV/AIDS </a:t>
            </a:r>
            <a:r>
              <a:rPr lang="cs-CZ" dirty="0" smtClean="0"/>
              <a:t>a sexuálně </a:t>
            </a:r>
            <a:r>
              <a:rPr lang="cs-CZ" dirty="0" smtClean="0"/>
              <a:t>přenosných onemocnění včetně HPV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163" y="1425283"/>
            <a:ext cx="11726517" cy="5205737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Přednášky na téma </a:t>
            </a:r>
            <a:r>
              <a:rPr lang="cs-CZ" sz="2000" b="1" u="sng" dirty="0" smtClean="0"/>
              <a:t>HIV/AIDS, STI vč. HPV</a:t>
            </a:r>
          </a:p>
          <a:p>
            <a:pPr marL="0" indent="0">
              <a:buNone/>
            </a:pPr>
            <a:r>
              <a:rPr lang="cs-CZ" sz="2000" dirty="0" smtClean="0"/>
              <a:t>     - 2022  </a:t>
            </a:r>
            <a:r>
              <a:rPr lang="cs-CZ" sz="2000" dirty="0" err="1" smtClean="0"/>
              <a:t>edukováno</a:t>
            </a:r>
            <a:r>
              <a:rPr lang="cs-CZ" sz="2000" dirty="0" smtClean="0"/>
              <a:t>  1 491 žáků/studentů </a:t>
            </a:r>
          </a:p>
          <a:p>
            <a:pPr marL="0" indent="0">
              <a:buNone/>
            </a:pPr>
            <a:r>
              <a:rPr lang="cs-CZ" sz="2000" dirty="0" smtClean="0"/>
              <a:t>     - k 30. 6. 2023 </a:t>
            </a:r>
            <a:r>
              <a:rPr lang="cs-CZ" sz="2000" dirty="0" err="1" smtClean="0"/>
              <a:t>edukováno</a:t>
            </a:r>
            <a:r>
              <a:rPr lang="cs-CZ" sz="2000" dirty="0" smtClean="0"/>
              <a:t>  362 žáků/studentů</a:t>
            </a:r>
          </a:p>
          <a:p>
            <a:r>
              <a:rPr lang="cs-CZ" sz="2000" b="1" dirty="0" smtClean="0"/>
              <a:t>Hrou proti AIDS</a:t>
            </a:r>
          </a:p>
          <a:p>
            <a:pPr marL="0" indent="0">
              <a:buNone/>
            </a:pPr>
            <a:r>
              <a:rPr lang="cs-CZ" sz="2000" dirty="0" smtClean="0"/>
              <a:t>     - 2022 </a:t>
            </a:r>
            <a:r>
              <a:rPr lang="cs-CZ" sz="2000" dirty="0" err="1" smtClean="0"/>
              <a:t>edukováno</a:t>
            </a:r>
            <a:r>
              <a:rPr lang="cs-CZ" sz="2000" dirty="0" smtClean="0"/>
              <a:t> 7 597 žáků/studentů</a:t>
            </a:r>
          </a:p>
          <a:p>
            <a:pPr marL="0" indent="0">
              <a:buNone/>
            </a:pPr>
            <a:r>
              <a:rPr lang="cs-CZ" sz="2000" dirty="0" smtClean="0"/>
              <a:t>     - k 30. 6. 2023 </a:t>
            </a:r>
            <a:r>
              <a:rPr lang="cs-CZ" sz="2000" dirty="0" err="1" smtClean="0"/>
              <a:t>edukováno</a:t>
            </a:r>
            <a:r>
              <a:rPr lang="cs-CZ" sz="2000" dirty="0" smtClean="0"/>
              <a:t> 5 143 žáků/studentů, </a:t>
            </a:r>
            <a:r>
              <a:rPr lang="cs-CZ" sz="2000" dirty="0"/>
              <a:t>z toho 7 % </a:t>
            </a:r>
            <a:r>
              <a:rPr lang="cs-CZ" sz="2000" dirty="0" smtClean="0"/>
              <a:t>z Ukrajiny    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- paralelně </a:t>
            </a:r>
            <a:r>
              <a:rPr lang="cs-CZ" sz="2000" dirty="0"/>
              <a:t>probíhal bilingvní projekt Hrou proti </a:t>
            </a:r>
            <a:r>
              <a:rPr lang="cs-CZ" sz="2000" dirty="0" smtClean="0"/>
              <a:t>AIDS podpořený UNICEF</a:t>
            </a:r>
          </a:p>
          <a:p>
            <a:r>
              <a:rPr lang="cs-CZ" sz="2000" b="1" dirty="0" smtClean="0"/>
              <a:t>Poradny HIV/AIDS: (Praha, Brno, Hodonín, Jihlava)</a:t>
            </a:r>
          </a:p>
          <a:p>
            <a:pPr marL="0" indent="0">
              <a:buNone/>
            </a:pPr>
            <a:r>
              <a:rPr lang="cs-CZ" sz="2000" dirty="0" smtClean="0"/>
              <a:t>     - 2022 otestováno 1 024 osob, včetně </a:t>
            </a:r>
            <a:r>
              <a:rPr lang="cs-CZ" sz="2000" dirty="0" err="1" smtClean="0"/>
              <a:t>předtestového</a:t>
            </a:r>
            <a:r>
              <a:rPr lang="cs-CZ" sz="2000" dirty="0" smtClean="0"/>
              <a:t> a </a:t>
            </a:r>
            <a:r>
              <a:rPr lang="cs-CZ" sz="2000" dirty="0" err="1" smtClean="0"/>
              <a:t>potestového</a:t>
            </a:r>
            <a:r>
              <a:rPr lang="cs-CZ" sz="2000" dirty="0" smtClean="0"/>
              <a:t> poradenství </a:t>
            </a:r>
          </a:p>
          <a:p>
            <a:pPr marL="0" indent="0">
              <a:buNone/>
            </a:pPr>
            <a:r>
              <a:rPr lang="cs-CZ" sz="2000" dirty="0" smtClean="0"/>
              <a:t>     - k 30. 6. 2023 otestováno 354 osob, včetně </a:t>
            </a:r>
            <a:r>
              <a:rPr lang="cs-CZ" sz="2000" dirty="0" err="1" smtClean="0"/>
              <a:t>předtestového</a:t>
            </a:r>
            <a:r>
              <a:rPr lang="cs-CZ" sz="2000" dirty="0" smtClean="0"/>
              <a:t> a </a:t>
            </a:r>
            <a:r>
              <a:rPr lang="cs-CZ" sz="2000" dirty="0" err="1" smtClean="0"/>
              <a:t>potestového</a:t>
            </a:r>
            <a:r>
              <a:rPr lang="cs-CZ" sz="2000" dirty="0" smtClean="0"/>
              <a:t> poradenství </a:t>
            </a:r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2800" b="1" dirty="0" smtClean="0"/>
              <a:t>V rámci těchto aktivit se diskutuje také přenos a prevence HPV. </a:t>
            </a:r>
          </a:p>
        </p:txBody>
      </p:sp>
      <p:pic>
        <p:nvPicPr>
          <p:cNvPr id="4" name="Picture 3" descr="Logo copy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9725" y="1653504"/>
            <a:ext cx="2372238" cy="1165119"/>
          </a:xfrm>
          <a:prstGeom prst="rect">
            <a:avLst/>
          </a:prstGeom>
          <a:noFill/>
        </p:spPr>
      </p:pic>
      <p:pic>
        <p:nvPicPr>
          <p:cNvPr id="5" name="Zástupný symbol pro obsah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34" y="3078798"/>
            <a:ext cx="2952351" cy="160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81662" y="428672"/>
            <a:ext cx="11258384" cy="1325563"/>
          </a:xfrm>
        </p:spPr>
        <p:txBody>
          <a:bodyPr/>
          <a:lstStyle/>
          <a:p>
            <a:pPr algn="ctr"/>
            <a:r>
              <a:rPr lang="cs-CZ" dirty="0" smtClean="0"/>
              <a:t>Podpora zdraví osob ohrožených chudobou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smtClean="0"/>
              <a:t>sociálním vyloučením – EPOZ</a:t>
            </a:r>
            <a:br>
              <a:rPr lang="cs-CZ" dirty="0" smtClean="0"/>
            </a:br>
            <a:r>
              <a:rPr lang="cs-CZ" dirty="0" smtClean="0"/>
              <a:t>2018-2022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122" y="1690452"/>
            <a:ext cx="10515600" cy="4351338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400" dirty="0" smtClean="0"/>
              <a:t>V rámci projektu Efektivní </a:t>
            </a:r>
            <a:r>
              <a:rPr lang="cs-CZ" sz="2400" dirty="0"/>
              <a:t>podpora zdraví osob ohrožených chudobou a sociálním </a:t>
            </a:r>
            <a:r>
              <a:rPr lang="cs-CZ" sz="2400" dirty="0" smtClean="0"/>
              <a:t>vyloučením (EPOZ) CZ.03.2.63/0.0/0.0/15_039/0009439.</a:t>
            </a:r>
          </a:p>
          <a:p>
            <a:pPr marL="0" indent="0">
              <a:buNone/>
            </a:pPr>
            <a:r>
              <a:rPr lang="cs-CZ" sz="2400" dirty="0" smtClean="0"/>
              <a:t>OPZ ESF realizován na národní úrovni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interaktivní program</a:t>
            </a:r>
          </a:p>
          <a:p>
            <a:pPr marL="0" indent="0">
              <a:buNone/>
            </a:pPr>
            <a:r>
              <a:rPr lang="cs-CZ" sz="2400" b="1" dirty="0" smtClean="0"/>
              <a:t>Prevence sexuálně přenosných onemocnění včetně HPV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 err="1" smtClean="0"/>
              <a:t>edukováno</a:t>
            </a:r>
            <a:r>
              <a:rPr lang="cs-CZ" sz="2400" dirty="0" smtClean="0"/>
              <a:t> 1 110 osob 15 – 65 let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92" y="3032073"/>
            <a:ext cx="2862919" cy="31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889" y="582739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Podpora zdraví osob ohrožených chudobou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sociálním vyloučením </a:t>
            </a:r>
            <a:r>
              <a:rPr lang="cs-CZ" dirty="0" smtClean="0"/>
              <a:t>– POZDRAV</a:t>
            </a:r>
            <a:br>
              <a:rPr lang="cs-CZ" dirty="0" smtClean="0"/>
            </a:br>
            <a:r>
              <a:rPr lang="cs-CZ" dirty="0" smtClean="0"/>
              <a:t>2023-2025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7856" y="2353585"/>
            <a:ext cx="10515600" cy="386313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Projekt </a:t>
            </a:r>
            <a:r>
              <a:rPr lang="cs-CZ" sz="2400" dirty="0"/>
              <a:t>„Podpora zdraví v rodinách“, </a:t>
            </a:r>
            <a:r>
              <a:rPr lang="cs-CZ" sz="2400" dirty="0" smtClean="0"/>
              <a:t>CZ</a:t>
            </a:r>
            <a:r>
              <a:rPr lang="cs-CZ" sz="2400" dirty="0"/>
              <a:t>. 03. 02. </a:t>
            </a:r>
            <a:r>
              <a:rPr lang="cs-CZ" sz="2400" dirty="0" smtClean="0"/>
              <a:t>02/00/22_005/0000723</a:t>
            </a:r>
            <a:r>
              <a:rPr lang="cs-CZ" sz="2400" dirty="0"/>
              <a:t> </a:t>
            </a:r>
            <a:r>
              <a:rPr lang="cs-CZ" sz="2400" dirty="0" smtClean="0"/>
              <a:t>OPZ ESF</a:t>
            </a:r>
          </a:p>
          <a:p>
            <a:r>
              <a:rPr lang="cs-CZ" sz="2400" dirty="0" smtClean="0"/>
              <a:t>Pro děti  0 – 15 let a pečující osoby 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Preventivní interaktivní program:</a:t>
            </a:r>
          </a:p>
          <a:p>
            <a:pPr marL="0" indent="0">
              <a:buNone/>
            </a:pPr>
            <a:r>
              <a:rPr lang="cs-CZ" sz="2400" b="1" dirty="0" smtClean="0"/>
              <a:t>Prevence sexuálně přenosných onemocnění </a:t>
            </a:r>
            <a:r>
              <a:rPr lang="cs-CZ" sz="2400" dirty="0" smtClean="0"/>
              <a:t>včetně prevence HPV</a:t>
            </a:r>
          </a:p>
          <a:p>
            <a:pPr marL="0" indent="0">
              <a:buNone/>
            </a:pPr>
            <a:r>
              <a:rPr lang="cs-CZ" sz="2400" dirty="0" smtClean="0"/>
              <a:t>K 30.6. 2023 </a:t>
            </a:r>
            <a:r>
              <a:rPr lang="cs-CZ" sz="2400" dirty="0" err="1" smtClean="0"/>
              <a:t>edukováno</a:t>
            </a:r>
            <a:r>
              <a:rPr lang="cs-CZ" sz="2400" dirty="0" smtClean="0"/>
              <a:t> 338 osob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23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414" y="464315"/>
            <a:ext cx="10885335" cy="1292920"/>
          </a:xfrm>
        </p:spPr>
        <p:txBody>
          <a:bodyPr/>
          <a:lstStyle/>
          <a:p>
            <a:pPr algn="ctr"/>
            <a:r>
              <a:rPr lang="cs-CZ" dirty="0" smtClean="0"/>
              <a:t>Spolupráce Státního zdravotního ústavu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smtClean="0"/>
              <a:t>Ústavu zdravotnických informací a statistiky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6490" y="1932166"/>
            <a:ext cx="11585051" cy="4700473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smtClean="0"/>
              <a:t>V rámci projektu </a:t>
            </a:r>
            <a:r>
              <a:rPr lang="cs-CZ" sz="2400" b="1" dirty="0" smtClean="0"/>
              <a:t>SZÚ</a:t>
            </a:r>
            <a:r>
              <a:rPr lang="cs-CZ" sz="2400" dirty="0" smtClean="0"/>
              <a:t> „Efektivní podpora zdraví osob ohrožených chudobou a sociálním vyloučením“CZ.03.2.63/0.0/0.0/15_039/0009439 OPZ ESF</a:t>
            </a:r>
            <a:endParaRPr lang="cs-CZ" sz="2400" dirty="0"/>
          </a:p>
          <a:p>
            <a:r>
              <a:rPr lang="cs-CZ" sz="2400" dirty="0" smtClean="0"/>
              <a:t>a </a:t>
            </a:r>
          </a:p>
          <a:p>
            <a:r>
              <a:rPr lang="cs-CZ" sz="2400" dirty="0" smtClean="0"/>
              <a:t>projektu </a:t>
            </a:r>
            <a:r>
              <a:rPr lang="cs-CZ" sz="2400" b="1" dirty="0" smtClean="0"/>
              <a:t>NSC ÚZIS ČR </a:t>
            </a:r>
            <a:r>
              <a:rPr lang="cs-CZ" sz="2400" dirty="0" smtClean="0"/>
              <a:t>„Optimalizace programu </a:t>
            </a:r>
            <a:r>
              <a:rPr lang="cs-CZ" sz="2400" dirty="0" err="1" smtClean="0"/>
              <a:t>screeningu</a:t>
            </a:r>
            <a:r>
              <a:rPr lang="cs-CZ" sz="2400" dirty="0" smtClean="0"/>
              <a:t> karcinomu děložního hrdla zavedením detekce genomu lidského </a:t>
            </a:r>
            <a:r>
              <a:rPr lang="cs-CZ" sz="2400" dirty="0" err="1" smtClean="0"/>
              <a:t>papilomaviru</a:t>
            </a:r>
            <a:r>
              <a:rPr lang="cs-CZ" sz="2400" dirty="0" smtClean="0"/>
              <a:t> pomocí </a:t>
            </a:r>
            <a:r>
              <a:rPr lang="cs-CZ" sz="2400" dirty="0" err="1" smtClean="0"/>
              <a:t>samoodběrových</a:t>
            </a:r>
            <a:r>
              <a:rPr lang="cs-CZ" sz="2400" dirty="0" smtClean="0"/>
              <a:t> sad u žen dlouhodobě se neúčastnících stávajícího </a:t>
            </a:r>
            <a:r>
              <a:rPr lang="cs-CZ" sz="2400" dirty="0" err="1" smtClean="0"/>
              <a:t>screeningu</a:t>
            </a:r>
            <a:r>
              <a:rPr lang="cs-CZ" sz="2400" dirty="0" smtClean="0"/>
              <a:t>“ CZ.03.2.63/0.0/0.0/15_039/0008171 OPZ ESF </a:t>
            </a:r>
          </a:p>
          <a:p>
            <a:endParaRPr lang="cs-CZ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400" dirty="0" smtClean="0"/>
              <a:t>Terénní pracovníci „Mediátoři podpory zdraví“ ze SZÚ po proškolení ÚZIS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400" dirty="0" smtClean="0"/>
              <a:t>distribuovali ve vyloučených lokalitách celkem 200 odběrových sad na HPV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400" dirty="0" smtClean="0"/>
              <a:t>a kontaktovali ambulantní specialisty pro klientky.</a:t>
            </a:r>
          </a:p>
          <a:p>
            <a:pPr marL="0" indent="0">
              <a:spcBef>
                <a:spcPts val="0"/>
              </a:spcBef>
              <a:buNone/>
            </a:pPr>
            <a:endParaRPr lang="cs-CZ" sz="3100" dirty="0" smtClean="0"/>
          </a:p>
          <a:p>
            <a:pPr marL="0" indent="0">
              <a:buNone/>
            </a:pPr>
            <a:r>
              <a:rPr lang="cs-CZ" sz="3100" dirty="0" smtClean="0"/>
              <a:t> - zachyceno 10 pozitivních vzorků HPV.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126C3A-3E6F-442C-9B5E-AB57E824F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126" y="4420926"/>
            <a:ext cx="2451664" cy="23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536" y="163037"/>
            <a:ext cx="11375003" cy="2218414"/>
          </a:xfrm>
        </p:spPr>
        <p:txBody>
          <a:bodyPr/>
          <a:lstStyle/>
          <a:p>
            <a:r>
              <a:rPr lang="cs-CZ" dirty="0" smtClean="0"/>
              <a:t>Plán WHO </a:t>
            </a:r>
            <a:r>
              <a:rPr lang="cs-CZ" dirty="0"/>
              <a:t>na urychlení eliminace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rakoviny </a:t>
            </a:r>
            <a:r>
              <a:rPr lang="cs-CZ" dirty="0"/>
              <a:t>děložního čípku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jako </a:t>
            </a:r>
            <a:r>
              <a:rPr lang="cs-CZ" dirty="0"/>
              <a:t>problému veřejného zdraví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Evropském regionu </a:t>
            </a:r>
            <a:r>
              <a:rPr lang="cs-CZ" dirty="0" smtClean="0"/>
              <a:t>2022-2030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9536" y="2702655"/>
            <a:ext cx="11036410" cy="3258834"/>
          </a:xfrm>
        </p:spPr>
        <p:txBody>
          <a:bodyPr/>
          <a:lstStyle/>
          <a:p>
            <a:r>
              <a:rPr lang="cs-CZ" sz="2000" dirty="0" smtClean="0"/>
              <a:t>Vize </a:t>
            </a:r>
            <a:r>
              <a:rPr lang="cs-CZ" sz="2000" dirty="0"/>
              <a:t>cesty k eliminaci rakoviny děložního čípku </a:t>
            </a:r>
            <a:r>
              <a:rPr lang="cs-CZ" sz="2000" dirty="0" smtClean="0"/>
              <a:t>prostřednictvím </a:t>
            </a:r>
          </a:p>
          <a:p>
            <a:pPr marL="342900" indent="-342900">
              <a:buFontTx/>
              <a:buChar char="-"/>
            </a:pPr>
            <a:r>
              <a:rPr lang="cs-CZ" sz="2000" b="1" dirty="0" smtClean="0"/>
              <a:t>všeobecného </a:t>
            </a:r>
            <a:r>
              <a:rPr lang="cs-CZ" sz="2000" b="1" dirty="0"/>
              <a:t>přístupu k očkování </a:t>
            </a:r>
            <a:r>
              <a:rPr lang="cs-CZ" sz="2000" dirty="0"/>
              <a:t>proti lidskému </a:t>
            </a:r>
            <a:r>
              <a:rPr lang="cs-CZ" sz="2000" dirty="0" err="1"/>
              <a:t>papilomaviru</a:t>
            </a:r>
            <a:r>
              <a:rPr lang="cs-CZ" sz="2000" dirty="0"/>
              <a:t> 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odpovídajícím </a:t>
            </a:r>
            <a:r>
              <a:rPr lang="cs-CZ" sz="2000" dirty="0"/>
              <a:t>službám </a:t>
            </a:r>
            <a:r>
              <a:rPr lang="cs-CZ" sz="2000" b="1" dirty="0" err="1" smtClean="0"/>
              <a:t>skríninku</a:t>
            </a:r>
            <a:r>
              <a:rPr lang="cs-CZ" sz="2000" b="1" dirty="0" smtClean="0"/>
              <a:t> </a:t>
            </a:r>
            <a:r>
              <a:rPr lang="cs-CZ" sz="2000" b="1" dirty="0"/>
              <a:t>a léčby rakoviny děložního </a:t>
            </a:r>
            <a:r>
              <a:rPr lang="cs-CZ" sz="2000" b="1" dirty="0" smtClean="0"/>
              <a:t>čípku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b="1" dirty="0"/>
              <a:t>e</a:t>
            </a:r>
            <a:r>
              <a:rPr lang="cs-CZ" sz="2000" b="1" dirty="0" smtClean="0"/>
              <a:t>dukace </a:t>
            </a:r>
            <a:r>
              <a:rPr lang="cs-CZ" sz="2000" dirty="0" smtClean="0"/>
              <a:t>– dostatečná zdravotní gramotnost (laici i odborníci)</a:t>
            </a:r>
          </a:p>
          <a:p>
            <a:r>
              <a:rPr lang="cs-CZ" sz="2000" dirty="0" smtClean="0"/>
              <a:t>Dosažení </a:t>
            </a:r>
            <a:r>
              <a:rPr lang="cs-CZ" sz="2000" dirty="0"/>
              <a:t>ambiciózních globálních cílů 90-70-90 do roku 2030 bude vyžadovat </a:t>
            </a:r>
            <a:r>
              <a:rPr lang="cs-CZ" sz="2000" b="1" dirty="0">
                <a:solidFill>
                  <a:srgbClr val="C00000"/>
                </a:solidFill>
              </a:rPr>
              <a:t>společné úsilí napříč </a:t>
            </a:r>
            <a:r>
              <a:rPr lang="cs-CZ" sz="2000" b="1" dirty="0" smtClean="0">
                <a:solidFill>
                  <a:srgbClr val="C00000"/>
                </a:solidFill>
              </a:rPr>
              <a:t>obory – multioborová spolupráce.</a:t>
            </a:r>
            <a:endParaRPr lang="cs-CZ" sz="2000" dirty="0"/>
          </a:p>
        </p:txBody>
      </p:sp>
      <p:pic>
        <p:nvPicPr>
          <p:cNvPr id="4" name="image1.png" descr="A picture containing text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334" y="485807"/>
            <a:ext cx="2131060" cy="1035685"/>
          </a:xfrm>
          <a:prstGeom prst="rect">
            <a:avLst/>
          </a:prstGeom>
        </p:spPr>
      </p:pic>
      <p:pic>
        <p:nvPicPr>
          <p:cNvPr id="5" name="image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5729" y="5064980"/>
            <a:ext cx="5616271" cy="179301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68200" y="6282693"/>
            <a:ext cx="4731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apps.who.int/iris/handle/10665/361293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19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369" y="150874"/>
            <a:ext cx="9879495" cy="1091583"/>
          </a:xfrm>
        </p:spPr>
        <p:txBody>
          <a:bodyPr/>
          <a:lstStyle/>
          <a:p>
            <a:pPr algn="ctr"/>
            <a:r>
              <a:rPr lang="cs-CZ" dirty="0" smtClean="0"/>
              <a:t>Spolupráce SZÚ a Národního skríningového centra ÚZIS ČR - PERCH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7369" y="1404692"/>
            <a:ext cx="10515600" cy="148890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JA </a:t>
            </a:r>
            <a:r>
              <a:rPr lang="cs-CZ" sz="2400" dirty="0"/>
              <a:t>„Direct grant to </a:t>
            </a:r>
            <a:r>
              <a:rPr lang="cs-CZ" sz="2400" dirty="0" err="1"/>
              <a:t>Member</a:t>
            </a:r>
            <a:r>
              <a:rPr lang="cs-CZ" sz="2400" dirty="0"/>
              <a:t> </a:t>
            </a:r>
            <a:r>
              <a:rPr lang="cs-CZ" sz="2400" dirty="0" err="1"/>
              <a:t>States</a:t>
            </a:r>
            <a:r>
              <a:rPr lang="cs-CZ" sz="2400" dirty="0"/>
              <a:t>’ </a:t>
            </a:r>
            <a:r>
              <a:rPr lang="cs-CZ" sz="2400" dirty="0" err="1"/>
              <a:t>authorities</a:t>
            </a:r>
            <a:r>
              <a:rPr lang="cs-CZ" sz="2400" dirty="0"/>
              <a:t>: support to </a:t>
            </a:r>
            <a:r>
              <a:rPr lang="cs-CZ" sz="2400" dirty="0" err="1"/>
              <a:t>assist</a:t>
            </a:r>
            <a:r>
              <a:rPr lang="cs-CZ" sz="2400" dirty="0"/>
              <a:t> </a:t>
            </a:r>
            <a:r>
              <a:rPr lang="cs-CZ" sz="2400" dirty="0" err="1"/>
              <a:t>Member</a:t>
            </a:r>
            <a:r>
              <a:rPr lang="cs-CZ" sz="2400" dirty="0"/>
              <a:t> </a:t>
            </a:r>
            <a:r>
              <a:rPr lang="cs-CZ" sz="2400" dirty="0" err="1"/>
              <a:t>States</a:t>
            </a:r>
            <a:r>
              <a:rPr lang="cs-CZ" sz="2400" dirty="0"/>
              <a:t> to </a:t>
            </a:r>
            <a:r>
              <a:rPr lang="cs-CZ" sz="2400" dirty="0" err="1"/>
              <a:t>roll</a:t>
            </a:r>
            <a:r>
              <a:rPr lang="cs-CZ" sz="2400" dirty="0"/>
              <a:t> </a:t>
            </a:r>
            <a:r>
              <a:rPr lang="cs-CZ" sz="2400" dirty="0" err="1"/>
              <a:t>out</a:t>
            </a:r>
            <a:r>
              <a:rPr lang="cs-CZ" sz="2400" dirty="0"/>
              <a:t> </a:t>
            </a:r>
            <a:r>
              <a:rPr lang="cs-CZ" sz="2400" dirty="0" err="1"/>
              <a:t>large-scale</a:t>
            </a:r>
            <a:r>
              <a:rPr lang="cs-CZ" sz="2400" dirty="0"/>
              <a:t> </a:t>
            </a:r>
            <a:r>
              <a:rPr lang="cs-CZ" sz="2400" dirty="0" err="1"/>
              <a:t>human</a:t>
            </a:r>
            <a:r>
              <a:rPr lang="cs-CZ" sz="2400" dirty="0"/>
              <a:t> </a:t>
            </a:r>
            <a:r>
              <a:rPr lang="cs-CZ" sz="2400" dirty="0" err="1"/>
              <a:t>papillomavirus</a:t>
            </a:r>
            <a:r>
              <a:rPr lang="cs-CZ" sz="2400" dirty="0"/>
              <a:t> </a:t>
            </a:r>
            <a:r>
              <a:rPr lang="cs-CZ" sz="2400" dirty="0" err="1"/>
              <a:t>vaccination</a:t>
            </a:r>
            <a:r>
              <a:rPr lang="cs-CZ" sz="2400" dirty="0"/>
              <a:t> </a:t>
            </a:r>
            <a:r>
              <a:rPr lang="cs-CZ" sz="2400" dirty="0" err="1"/>
              <a:t>campaigns</a:t>
            </a:r>
            <a:r>
              <a:rPr lang="cs-CZ" sz="2400" dirty="0" smtClean="0"/>
              <a:t>“. </a:t>
            </a:r>
          </a:p>
          <a:p>
            <a:r>
              <a:rPr lang="cs-CZ" sz="2400" dirty="0">
                <a:hlinkClick r:id="rId2"/>
              </a:rPr>
              <a:t>https://www.projectperch.eu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000" dirty="0" smtClean="0">
                <a:hlinkClick r:id="rId2"/>
              </a:rPr>
              <a:t>                                                                                                </a:t>
            </a:r>
          </a:p>
          <a:p>
            <a:endParaRPr lang="cs-CZ" sz="2000" dirty="0" smtClean="0">
              <a:hlinkClick r:id="rId2"/>
            </a:endParaRPr>
          </a:p>
          <a:p>
            <a:endParaRPr lang="cs-CZ" sz="2000" dirty="0" smtClean="0">
              <a:hlinkClick r:id="rId2"/>
            </a:endParaRPr>
          </a:p>
          <a:p>
            <a:endParaRPr lang="cs-CZ" sz="2000" dirty="0">
              <a:hlinkClick r:id="rId2"/>
            </a:endParaRPr>
          </a:p>
          <a:p>
            <a:endParaRPr lang="cs-CZ" sz="2000" dirty="0">
              <a:hlinkClick r:id="rId2"/>
            </a:endParaRPr>
          </a:p>
          <a:p>
            <a:endParaRPr lang="cs-CZ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7A6DD5-3BF0-4766-9B3B-CAA8BE7B8F81}"/>
              </a:ext>
            </a:extLst>
          </p:cNvPr>
          <p:cNvSpPr txBox="1"/>
          <p:nvPr/>
        </p:nvSpPr>
        <p:spPr>
          <a:xfrm>
            <a:off x="838199" y="3004261"/>
            <a:ext cx="9612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Podíl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primovakcinovaných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vzhledem k velikosti populaci ve věku 13 let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(%) – data k srpnu 2023 (data dle ÚZIS</a:t>
            </a:r>
            <a:r>
              <a:rPr kumimoji="0" lang="cs-CZ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ČR)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/>
          <p:nvPr/>
        </p:nvPicPr>
        <p:blipFill rotWithShape="1">
          <a:blip r:embed="rId3"/>
          <a:srcRect l="9700" t="18224" r="14572" b="5349"/>
          <a:stretch/>
        </p:blipFill>
        <p:spPr bwMode="auto">
          <a:xfrm>
            <a:off x="1163623" y="3733944"/>
            <a:ext cx="4362450" cy="247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ek 13"/>
          <p:cNvPicPr/>
          <p:nvPr/>
        </p:nvPicPr>
        <p:blipFill rotWithShape="1">
          <a:blip r:embed="rId4"/>
          <a:srcRect l="8708" t="18813" r="13911" b="5350"/>
          <a:stretch/>
        </p:blipFill>
        <p:spPr bwMode="auto">
          <a:xfrm>
            <a:off x="6170211" y="3733944"/>
            <a:ext cx="4707033" cy="247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9186184" y="6377148"/>
            <a:ext cx="153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  <a:cs typeface="Arial" panose="020B0604020202020204" pitchFamily="34" charset="0"/>
              </a:rPr>
              <a:t>Zdroj: ÚZIS </a:t>
            </a:r>
            <a:r>
              <a:rPr lang="cs-CZ" b="1" dirty="0">
                <a:solidFill>
                  <a:srgbClr val="000000"/>
                </a:solidFill>
                <a:cs typeface="Arial" panose="020B0604020202020204" pitchFamily="34" charset="0"/>
              </a:rPr>
              <a:t>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9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7795</TotalTime>
  <Words>638</Words>
  <Application>Microsoft Office PowerPoint</Application>
  <PresentationFormat>Širokoúhlá obrazovka</PresentationFormat>
  <Paragraphs>80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Roboto</vt:lpstr>
      <vt:lpstr>Roboto Light</vt:lpstr>
      <vt:lpstr>Motiv Office</vt:lpstr>
      <vt:lpstr> </vt:lpstr>
      <vt:lpstr>Eliminace  rakoviny děložního čípku  je problémem veřejného zdraví</vt:lpstr>
      <vt:lpstr>Národní program řešení problematiky HIV/AIDS v ČR na období 2023 – 2027</vt:lpstr>
      <vt:lpstr>Prevence HIV/AIDS a sexuálně přenosných onemocnění včetně HPV</vt:lpstr>
      <vt:lpstr>Podpora zdraví osob ohrožených chudobou  a sociálním vyloučením – EPOZ 2018-2022</vt:lpstr>
      <vt:lpstr>Podpora zdraví osob ohrožených chudobou  a sociálním vyloučením – POZDRAV 2023-2025</vt:lpstr>
      <vt:lpstr>Spolupráce Státního zdravotního ústavu  a Ústavu zdravotnických informací a statistiky ČR</vt:lpstr>
      <vt:lpstr>Plán WHO na urychlení eliminace  rakoviny děložního čípku  jako problému veřejného zdraví  v Evropském regionu 2022-2030</vt:lpstr>
      <vt:lpstr>Spolupráce SZÚ a Národního skríningového centra ÚZIS ČR - PERCH</vt:lpstr>
      <vt:lpstr>Prezentace aplikace PowerPoint</vt:lpstr>
      <vt:lpstr>Děkuji kolegům a těšíme se na další spolupráci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Titulek stránky</dc:title>
  <dc:creator>Jeremy Johaness Johnson</dc:creator>
  <cp:lastModifiedBy>Štěpánka Čechová</cp:lastModifiedBy>
  <cp:revision>58</cp:revision>
  <dcterms:created xsi:type="dcterms:W3CDTF">2021-10-06T08:26:52Z</dcterms:created>
  <dcterms:modified xsi:type="dcterms:W3CDTF">2023-09-19T05:40:20Z</dcterms:modified>
</cp:coreProperties>
</file>