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6"/>
  </p:sldMasterIdLst>
  <p:notesMasterIdLst>
    <p:notesMasterId r:id="rId15"/>
  </p:notesMasterIdLst>
  <p:handoutMasterIdLst>
    <p:handoutMasterId r:id="rId16"/>
  </p:handout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3067050" cy="3067050"/>
  <p:notesSz cx="6858000" cy="9144000"/>
  <p:embeddedFontLst>
    <p:embeddedFont>
      <p:font typeface="Mulish" pitchFamily="2" charset="-18"/>
      <p:regular r:id="rId17"/>
      <p:bold r:id="rId18"/>
      <p:italic r:id="rId19"/>
      <p:boldItalic r:id="rId20"/>
    </p:embeddedFont>
    <p:embeddedFont>
      <p:font typeface="Roboto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66">
          <p15:clr>
            <a:srgbClr val="747775"/>
          </p15:clr>
        </p15:guide>
        <p15:guide id="2" pos="966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4" d="100"/>
          <a:sy n="204" d="100"/>
        </p:scale>
        <p:origin x="2026" y="53"/>
      </p:cViewPr>
      <p:guideLst>
        <p:guide orient="horz" pos="966"/>
        <p:guide pos="9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74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font" Target="fonts/font8.fntdata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font" Target="fonts/font3.fntdata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E02F1-0BFC-0CAC-1246-28631F0E57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50CC7-D8F5-4239-9695-5735A7DA1C3B}" type="datetimeFigureOut">
              <a:rPr lang="en-GB" smtClean="0"/>
              <a:t>14/11/2024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2221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f14b52f3e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f14b52f3e_2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f14b52f3e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f14b52f3e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f14b52f3e_2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f14b52f3e_2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f14b52f3e_2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0f14b52f3e_2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0f14b52f3e_2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0f14b52f3e_2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0f14b52f3e_2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0f14b52f3e_2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0f14b52f3e_2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0f14b52f3e_2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04549" y="659578"/>
            <a:ext cx="2857800" cy="1170900"/>
          </a:xfrm>
          <a:prstGeom prst="rect">
            <a:avLst/>
          </a:prstGeom>
        </p:spPr>
        <p:txBody>
          <a:bodyPr spcFirstLastPara="1" wrap="square" lIns="30700" tIns="30700" rIns="30700" bIns="30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04549" y="1879660"/>
            <a:ext cx="2857800" cy="7758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marL="914400" lvl="1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4549" y="1282544"/>
            <a:ext cx="2857800" cy="501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04549" y="687217"/>
            <a:ext cx="2857800" cy="2037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04549" y="687217"/>
            <a:ext cx="1341900" cy="2037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marL="914400" lvl="1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2pPr>
            <a:lvl3pPr marL="1371600" lvl="2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3pPr>
            <a:lvl4pPr marL="1828800" lvl="3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4pPr>
            <a:lvl5pPr marL="2286000" lvl="4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5pPr>
            <a:lvl6pPr marL="2743200" lvl="5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6pPr>
            <a:lvl7pPr marL="3200400" lvl="6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7pPr>
            <a:lvl8pPr marL="3657600" lvl="7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8pPr>
            <a:lvl9pPr marL="4114800" lvl="8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620867" y="687217"/>
            <a:ext cx="1341900" cy="2037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marL="914400" lvl="1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2pPr>
            <a:lvl3pPr marL="1371600" lvl="2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3pPr>
            <a:lvl4pPr marL="1828800" lvl="3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4pPr>
            <a:lvl5pPr marL="2286000" lvl="4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5pPr>
            <a:lvl6pPr marL="2743200" lvl="5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6pPr>
            <a:lvl7pPr marL="3200400" lvl="6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7pPr>
            <a:lvl8pPr marL="3657600" lvl="7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8pPr>
            <a:lvl9pPr marL="4114800" lvl="8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04549" y="331302"/>
            <a:ext cx="942000" cy="450600"/>
          </a:xfrm>
          <a:prstGeom prst="rect">
            <a:avLst/>
          </a:prstGeom>
        </p:spPr>
        <p:txBody>
          <a:bodyPr spcFirstLastPara="1" wrap="square" lIns="30700" tIns="30700" rIns="30700" bIns="307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04549" y="828613"/>
            <a:ext cx="942000" cy="1896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1pPr>
            <a:lvl2pPr marL="914400" lvl="1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2pPr>
            <a:lvl3pPr marL="1371600" lvl="2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3pPr>
            <a:lvl4pPr marL="1828800" lvl="3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4pPr>
            <a:lvl5pPr marL="2286000" lvl="4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5pPr>
            <a:lvl6pPr marL="2743200" lvl="5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6pPr>
            <a:lvl7pPr marL="3200400" lvl="6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7pPr>
            <a:lvl8pPr marL="3657600" lvl="7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8pPr>
            <a:lvl9pPr marL="4114800" lvl="8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64438" y="268423"/>
            <a:ext cx="2136000" cy="24390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533525" y="-75"/>
            <a:ext cx="1533600" cy="306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0700" tIns="30700" rIns="30700" bIns="30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9053" y="735338"/>
            <a:ext cx="1356900" cy="883800"/>
          </a:xfrm>
          <a:prstGeom prst="rect">
            <a:avLst/>
          </a:prstGeom>
        </p:spPr>
        <p:txBody>
          <a:bodyPr spcFirstLastPara="1" wrap="square" lIns="30700" tIns="30700" rIns="30700" bIns="30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89053" y="1671463"/>
            <a:ext cx="1356900" cy="7368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656791" y="431763"/>
            <a:ext cx="1287000" cy="22041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04549" y="2522676"/>
            <a:ext cx="2012400" cy="360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4549" y="687217"/>
            <a:ext cx="2857800" cy="20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marL="914400" lvl="1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○"/>
              <a:defRPr sz="600">
                <a:solidFill>
                  <a:schemeClr val="dk2"/>
                </a:solidFill>
              </a:defRPr>
            </a:lvl2pPr>
            <a:lvl3pPr marL="1371600" lvl="2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■"/>
              <a:defRPr sz="600">
                <a:solidFill>
                  <a:schemeClr val="dk2"/>
                </a:solidFill>
              </a:defRPr>
            </a:lvl3pPr>
            <a:lvl4pPr marL="1828800" lvl="3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4pPr>
            <a:lvl5pPr marL="2286000" lvl="4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○"/>
              <a:defRPr sz="600">
                <a:solidFill>
                  <a:schemeClr val="dk2"/>
                </a:solidFill>
              </a:defRPr>
            </a:lvl5pPr>
            <a:lvl6pPr marL="2743200" lvl="5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■"/>
              <a:defRPr sz="600">
                <a:solidFill>
                  <a:schemeClr val="dk2"/>
                </a:solidFill>
              </a:defRPr>
            </a:lvl6pPr>
            <a:lvl7pPr marL="3200400" lvl="6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7pPr>
            <a:lvl8pPr marL="3657600" lvl="7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○"/>
              <a:defRPr sz="600">
                <a:solidFill>
                  <a:schemeClr val="dk2"/>
                </a:solidFill>
              </a:defRPr>
            </a:lvl8pPr>
            <a:lvl9pPr marL="4114800" lvl="8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■"/>
              <a:defRPr sz="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700" tIns="30700" rIns="30700" bIns="30700" anchor="ctr" anchorCtr="0">
            <a:normAutofit/>
          </a:bodyPr>
          <a:lstStyle>
            <a:lvl1pPr lvl="0" algn="r">
              <a:buNone/>
              <a:defRPr sz="300">
                <a:solidFill>
                  <a:schemeClr val="dk2"/>
                </a:solidFill>
              </a:defRPr>
            </a:lvl1pPr>
            <a:lvl2pPr lvl="1" algn="r">
              <a:buNone/>
              <a:defRPr sz="300">
                <a:solidFill>
                  <a:schemeClr val="dk2"/>
                </a:solidFill>
              </a:defRPr>
            </a:lvl2pPr>
            <a:lvl3pPr lvl="2" algn="r">
              <a:buNone/>
              <a:defRPr sz="300">
                <a:solidFill>
                  <a:schemeClr val="dk2"/>
                </a:solidFill>
              </a:defRPr>
            </a:lvl3pPr>
            <a:lvl4pPr lvl="3" algn="r">
              <a:buNone/>
              <a:defRPr sz="300">
                <a:solidFill>
                  <a:schemeClr val="dk2"/>
                </a:solidFill>
              </a:defRPr>
            </a:lvl4pPr>
            <a:lvl5pPr lvl="4" algn="r">
              <a:buNone/>
              <a:defRPr sz="300">
                <a:solidFill>
                  <a:schemeClr val="dk2"/>
                </a:solidFill>
              </a:defRPr>
            </a:lvl5pPr>
            <a:lvl6pPr lvl="5" algn="r">
              <a:buNone/>
              <a:defRPr sz="300">
                <a:solidFill>
                  <a:schemeClr val="dk2"/>
                </a:solidFill>
              </a:defRPr>
            </a:lvl6pPr>
            <a:lvl7pPr lvl="6" algn="r">
              <a:buNone/>
              <a:defRPr sz="300">
                <a:solidFill>
                  <a:schemeClr val="dk2"/>
                </a:solidFill>
              </a:defRPr>
            </a:lvl7pPr>
            <a:lvl8pPr lvl="7" algn="r">
              <a:buNone/>
              <a:defRPr sz="300">
                <a:solidFill>
                  <a:schemeClr val="dk2"/>
                </a:solidFill>
              </a:defRPr>
            </a:lvl8pPr>
            <a:lvl9pPr lvl="8" algn="r">
              <a:buNone/>
              <a:defRPr sz="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2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CD5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57" name="Google Shape;57;p13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05000" y="936000"/>
            <a:ext cx="2307300" cy="11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50" b="1" dirty="0">
                <a:solidFill>
                  <a:srgbClr val="69B457"/>
                </a:solidFill>
                <a:latin typeface="Mulish" pitchFamily="2" charset="-18"/>
                <a:ea typeface="Roboto"/>
                <a:cs typeface="Roboto"/>
                <a:sym typeface="Roboto"/>
              </a:rPr>
              <a:t>Antibiotika užívejte zodpovědně!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5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Antibiotika užívejte vždy jen tehdy, když vám je předepíše lékař, a po celou předepsanou dobu.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5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Samoléčba nebo sdílení antibiotik může zvýšit antibiotickou rezistenci.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50" b="1" dirty="0">
              <a:solidFill>
                <a:srgbClr val="264B8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5">
            <a:alphaModFix/>
          </a:blip>
          <a:srcRect b="1970"/>
          <a:stretch/>
        </p:blipFill>
        <p:spPr>
          <a:xfrm>
            <a:off x="273576" y="1871575"/>
            <a:ext cx="1039982" cy="11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65100" y="102875"/>
            <a:ext cx="1367725" cy="10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0482" y="2289400"/>
            <a:ext cx="1460294" cy="65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4B8E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69" name="Google Shape;69;p14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405000" y="936000"/>
            <a:ext cx="2307300" cy="11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5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Antibiotika vždy doužívejte v počtu, který vám předepsal lékař, i když se cítíte lépe již po několika dnech jejich užívání.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50" b="1" dirty="0">
                <a:solidFill>
                  <a:srgbClr val="69B457"/>
                </a:solidFill>
                <a:latin typeface="Mulish" pitchFamily="2" charset="-18"/>
                <a:ea typeface="Roboto"/>
                <a:cs typeface="Roboto"/>
                <a:sym typeface="Roboto"/>
              </a:rPr>
              <a:t>Příliš brzké ukončení léčby může umožnit bakteriím přežít a stát se vůči antibiotikům rezistentními.</a:t>
            </a:r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639" y="2241875"/>
            <a:ext cx="1396286" cy="80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09550" y="106199"/>
            <a:ext cx="960116" cy="65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8DD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81" name="Google Shape;81;p15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405000" y="974352"/>
            <a:ext cx="2307300" cy="1107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69B457"/>
                </a:solidFill>
                <a:latin typeface="Mulish" pitchFamily="2" charset="-18"/>
                <a:ea typeface="Roboto"/>
                <a:cs typeface="Arial" panose="020B0604020202020204" pitchFamily="34" charset="0"/>
                <a:sym typeface="Roboto"/>
              </a:rPr>
              <a:t>Antibiotika nejsou léky proti bolesti!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264B8E"/>
                </a:solidFill>
                <a:latin typeface="Mulish" pitchFamily="2" charset="-18"/>
                <a:ea typeface="Roboto"/>
                <a:cs typeface="Arial" panose="020B0604020202020204" pitchFamily="34" charset="0"/>
                <a:sym typeface="Roboto"/>
              </a:rPr>
              <a:t>Působí pouze proti bakteriálním infekcím, nikoli proti virům, jako je nachlazení, chřipka nebo covid-19.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69B457"/>
                </a:solidFill>
                <a:latin typeface="Mulish" pitchFamily="2" charset="-18"/>
                <a:ea typeface="Roboto"/>
                <a:cs typeface="Arial" panose="020B0604020202020204" pitchFamily="34" charset="0"/>
                <a:sym typeface="Roboto"/>
              </a:rPr>
              <a:t>Antibiotika nepomohou při bolestech nebo horečkách.</a:t>
            </a:r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5275" y="1732095"/>
            <a:ext cx="1436025" cy="1334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45325" y="156025"/>
            <a:ext cx="746696" cy="72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4B8E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6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93" name="Google Shape;93;p16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405000" y="1016775"/>
            <a:ext cx="2307300" cy="1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Užívání antibiotik ze špatného důvodu vám nezajistí rychlejší zlepšení stavu, ale může </a:t>
            </a:r>
            <a:r>
              <a:rPr lang="cs-CZ" sz="1000" b="1" dirty="0">
                <a:solidFill>
                  <a:srgbClr val="69B457"/>
                </a:solidFill>
                <a:latin typeface="Mulish" pitchFamily="2" charset="-18"/>
                <a:ea typeface="Roboto"/>
                <a:cs typeface="Roboto"/>
                <a:sym typeface="Roboto"/>
              </a:rPr>
              <a:t>zvýšit antibiotickou rezistenci.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Pokud si nejste jisti, obraťte se na svého lékaře.</a:t>
            </a:r>
          </a:p>
        </p:txBody>
      </p:sp>
      <p:pic>
        <p:nvPicPr>
          <p:cNvPr id="96" name="Google Shape;9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9425" y="1941280"/>
            <a:ext cx="1113625" cy="1081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31350" y="171100"/>
            <a:ext cx="1184825" cy="68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B279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7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05" name="Google Shape;105;p17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07" name="Google Shape;107;p17"/>
          <p:cNvSpPr txBox="1"/>
          <p:nvPr/>
        </p:nvSpPr>
        <p:spPr>
          <a:xfrm>
            <a:off x="404997" y="787284"/>
            <a:ext cx="2307300" cy="1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Rezistentními vůči antibiotikům se nestávají lidé, ale bakterie.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58B279"/>
                </a:solidFill>
                <a:latin typeface="Mulish" pitchFamily="2" charset="-18"/>
                <a:ea typeface="Roboto"/>
                <a:cs typeface="Roboto"/>
                <a:sym typeface="Roboto"/>
              </a:rPr>
              <a:t>Dokonce i zdraví lidé nebo ti, kteří užívají antibiotika zřídka, mohou trpět komplikacemi, pokud se nakazí bakteriemi, které jsou vůči antibiotikům rezistentní.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Rezistentní bakterie se mohou šířit           z člověka na člověka, což znesnadňuje léčbu infekcí.</a:t>
            </a:r>
          </a:p>
        </p:txBody>
      </p:sp>
      <p:pic>
        <p:nvPicPr>
          <p:cNvPr id="108" name="Google Shape;10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22525" y="61034"/>
            <a:ext cx="1113625" cy="685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1230" y="2182875"/>
            <a:ext cx="1326620" cy="81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A79D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8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8"/>
          <p:cNvSpPr/>
          <p:nvPr/>
        </p:nvSpPr>
        <p:spPr>
          <a:xfrm>
            <a:off x="248397" y="82522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17" name="Google Shape;117;p18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18" name="Google Shape;118;p18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405000" y="994425"/>
            <a:ext cx="2307300" cy="11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58B279"/>
                </a:solidFill>
                <a:latin typeface="Mulish" pitchFamily="2" charset="-18"/>
                <a:ea typeface="Roboto"/>
                <a:cs typeface="Arial" panose="020B0604020202020204" pitchFamily="34" charset="0"/>
                <a:sym typeface="Roboto"/>
              </a:rPr>
              <a:t>Nikdy neschovávejte ani nepoužívejte zbytky antibiotik! </a:t>
            </a:r>
            <a:r>
              <a:rPr lang="cs-CZ" sz="900" b="1" dirty="0">
                <a:solidFill>
                  <a:srgbClr val="264B8E"/>
                </a:solidFill>
                <a:latin typeface="Mulish" pitchFamily="2" charset="-18"/>
                <a:ea typeface="Roboto"/>
                <a:cs typeface="Arial" panose="020B0604020202020204" pitchFamily="34" charset="0"/>
                <a:sym typeface="Roboto"/>
              </a:rPr>
              <a:t>Samoléčba může způsobit, že si vyberete špatné antibiotikum, použijete nedostatečnou dávku nebo dokonce užijete antibiotika, </a:t>
            </a:r>
            <a:r>
              <a:rPr lang="cs-CZ" sz="900" b="1" dirty="0" smtClean="0">
                <a:solidFill>
                  <a:srgbClr val="264B8E"/>
                </a:solidFill>
                <a:latin typeface="Mulish" pitchFamily="2" charset="-18"/>
                <a:ea typeface="Roboto"/>
                <a:cs typeface="Arial" panose="020B0604020202020204" pitchFamily="34" charset="0"/>
                <a:sym typeface="Roboto"/>
              </a:rPr>
              <a:t>i </a:t>
            </a:r>
            <a:r>
              <a:rPr lang="cs-CZ" sz="900" b="1" dirty="0">
                <a:solidFill>
                  <a:srgbClr val="264B8E"/>
                </a:solidFill>
                <a:latin typeface="Mulish" pitchFamily="2" charset="-18"/>
                <a:ea typeface="Roboto"/>
                <a:cs typeface="Arial" panose="020B0604020202020204" pitchFamily="34" charset="0"/>
                <a:sym typeface="Roboto"/>
              </a:rPr>
              <a:t>když to není nutné.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 b="1" dirty="0">
                <a:solidFill>
                  <a:srgbClr val="58B279"/>
                </a:solidFill>
                <a:latin typeface="Mulish" pitchFamily="2" charset="-18"/>
                <a:ea typeface="Roboto"/>
                <a:cs typeface="Arial" panose="020B0604020202020204" pitchFamily="34" charset="0"/>
                <a:sym typeface="Roboto"/>
              </a:rPr>
              <a:t>I toto může rezistenci bakterií vůči antibiotikům zvyšovat.</a:t>
            </a:r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7425" y="2022350"/>
            <a:ext cx="990125" cy="104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27775" y="2399342"/>
            <a:ext cx="452950" cy="449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126578" y="168350"/>
            <a:ext cx="510222" cy="44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35975" y="849796"/>
            <a:ext cx="334775" cy="340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8DC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19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9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31" name="Google Shape;131;p19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32" name="Google Shape;132;p19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33" name="Google Shape;133;p19"/>
          <p:cNvSpPr txBox="1"/>
          <p:nvPr/>
        </p:nvSpPr>
        <p:spPr>
          <a:xfrm>
            <a:off x="318425" y="994425"/>
            <a:ext cx="2394000" cy="11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5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Mnoha infekcím ve zdravotnických zařízeních i v komunitě lze předcházet správnou hygienou rukou.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50" b="1" dirty="0">
                <a:solidFill>
                  <a:srgbClr val="58B279"/>
                </a:solidFill>
                <a:latin typeface="Mulish" pitchFamily="2" charset="-18"/>
                <a:ea typeface="Roboto"/>
                <a:cs typeface="Roboto"/>
                <a:sym typeface="Roboto"/>
              </a:rPr>
              <a:t>Často si myjte ruce vodou a mýdlem nebo si je pravidelně čistěte roztoky na bázi alkoholu!</a:t>
            </a:r>
          </a:p>
        </p:txBody>
      </p:sp>
      <p:pic>
        <p:nvPicPr>
          <p:cNvPr id="134" name="Google Shape;13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4900" y="2370425"/>
            <a:ext cx="661750" cy="53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53425" y="0"/>
            <a:ext cx="1113625" cy="9006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0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0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pic>
        <p:nvPicPr>
          <p:cNvPr id="143" name="Google Shape;143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63036" y="1845956"/>
            <a:ext cx="722436" cy="718978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0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405000" y="1000200"/>
            <a:ext cx="2307300" cy="7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00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Očkování, respirační etiketa               a </a:t>
            </a:r>
            <a:r>
              <a:rPr lang="cs-CZ" sz="1000" b="1" dirty="0">
                <a:solidFill>
                  <a:srgbClr val="6AA84F"/>
                </a:solidFill>
                <a:latin typeface="Mulish" pitchFamily="2" charset="-18"/>
                <a:ea typeface="Roboto"/>
                <a:cs typeface="Roboto"/>
                <a:sym typeface="Roboto"/>
              </a:rPr>
              <a:t>správná hygiena rukou přispívají      k menšímu počtu infekcí, menšímu počtu předepsaných antibiotik           </a:t>
            </a:r>
            <a:r>
              <a:rPr lang="cs-CZ" sz="100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a menšímu počtu vůči antibiotikům </a:t>
            </a:r>
            <a:r>
              <a:rPr lang="cs-CZ" sz="1000" b="1" dirty="0" smtClean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rezistentních </a:t>
            </a:r>
            <a:endParaRPr lang="cs-CZ" sz="1000" b="1" dirty="0">
              <a:solidFill>
                <a:srgbClr val="264B8E"/>
              </a:solidFill>
              <a:latin typeface="Mulish" pitchFamily="2" charset="-18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000" b="1" dirty="0">
                <a:solidFill>
                  <a:srgbClr val="264B8E"/>
                </a:solidFill>
                <a:latin typeface="Mulish" pitchFamily="2" charset="-18"/>
                <a:ea typeface="Roboto"/>
                <a:cs typeface="Roboto"/>
                <a:sym typeface="Roboto"/>
              </a:rPr>
              <a:t>bakterií.</a:t>
            </a:r>
          </a:p>
        </p:txBody>
      </p:sp>
      <p:pic>
        <p:nvPicPr>
          <p:cNvPr id="147" name="Google Shape;147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53425" y="-34850"/>
            <a:ext cx="1113626" cy="931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750" y="1775322"/>
            <a:ext cx="358251" cy="35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55333" y="1913596"/>
            <a:ext cx="1204014" cy="115345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0"/>
              </a:srgbClr>
            </a:outerShdw>
          </a:effectLst>
        </p:spPr>
      </p:pic>
      <p:pic>
        <p:nvPicPr>
          <p:cNvPr id="150" name="Google Shape;150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528121" y="2483725"/>
            <a:ext cx="322875" cy="30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489bfe21c7249aba6a1ae186fa4e51c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bed60e9a-f1b8-4691-a7e2-534f78067ff3</TermId>
        </TermInfo>
      </Terms>
    </b489bfe21c7249aba6a1ae186fa4e51c>
    <cbaf9fdaaf87475a8d0ae10d3e79318e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Active</TermName>
          <TermId xmlns="http://schemas.microsoft.com/office/infopath/2007/PartnerControls">50127695-0d4f-4ac1-ab93-ebc716c3e584</TermId>
        </TermInfo>
      </Terms>
    </cbaf9fdaaf87475a8d0ae10d3e79318e>
    <ECMX_SUMMARY xmlns="4240f11c-4df2-4a37-9be1-bdf0d4dfc218" xsi:nil="true"/>
    <ECMX_ADDITIONALINFO xmlns="4240f11c-4df2-4a37-9be1-bdf0d4dfc218" xsi:nil="true"/>
    <ECMX_OWNER xmlns="fe73b3f6-a427-4a99-886e-da32c6de835d">
      <UserInfo>
        <DisplayName/>
        <AccountId xsi:nil="true"/>
        <AccountType/>
      </UserInfo>
    </ECMX_OWNER>
    <kf1264ba1b22407abef15b09c01e8cf0 xmlns="fe73b3f6-a427-4a99-886e-da32c6de835d">
      <Terms xmlns="http://schemas.microsoft.com/office/infopath/2007/PartnerControls"/>
    </kf1264ba1b22407abef15b09c01e8cf0>
    <o13d78bceb4b4178ab3c456bf4db706a xmlns="fe73b3f6-a427-4a99-886e-da32c6de835d">
      <Terms xmlns="http://schemas.microsoft.com/office/infopath/2007/PartnerControls"/>
    </o13d78bceb4b4178ab3c456bf4db706a>
    <TaxKeywordTaxHTField xmlns="ad844e80-7513-4d59-8106-40a8f6a315d3">
      <Terms xmlns="http://schemas.microsoft.com/office/infopath/2007/PartnerControls"/>
    </TaxKeywordTaxHTField>
    <ECMX_PUBLISHDATE xmlns="4240f11c-4df2-4a37-9be1-bdf0d4dfc218" xsi:nil="true"/>
    <ECMX_BUSINESSID xmlns="4240f11c-4df2-4a37-9be1-bdf0d4dfc218" xsi:nil="true"/>
    <c67668d6730c4bc2a26c654fc875ab99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Communications</TermName>
          <TermId xmlns="http://schemas.microsoft.com/office/infopath/2007/PartnerControls">6da40654-d6fe-4c3b-b33d-4ae66d383867</TermId>
        </TermInfo>
      </Terms>
    </c67668d6730c4bc2a26c654fc875ab99>
    <TaxCatchAll xmlns="fe73b3f6-a427-4a99-886e-da32c6de835d">
      <Value>432</Value>
      <Value>3</Value>
      <Value>2</Value>
      <Value>1</Value>
    </TaxCatchAll>
    <na274824997947589a1bfdfb0b645b50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ECDC</TermName>
          <TermId xmlns="http://schemas.microsoft.com/office/infopath/2007/PartnerControls">931345c4-86d9-4b39-a79a-5a8b0b90257f</TermId>
        </TermInfo>
      </Terms>
    </na274824997947589a1bfdfb0b645b50>
    <ECMX_OPERATIONALID xmlns="4240f11c-4df2-4a37-9be1-bdf0d4dfc218" xsi:nil="true"/>
    <_dlc_DocId xmlns="ad844e80-7513-4d59-8106-40a8f6a315d3">IORGCOM-758100987-31929</_dlc_DocId>
    <_dlc_DocIdUrl xmlns="ad844e80-7513-4d59-8106-40a8f6a315d3">
      <Url>https://ecdc365.sharepoint.com/teams/iorg_sms_com/_layouts/15/DocIdRedir.aspx?ID=IORGCOM-758100987-31929</Url>
      <Description>IORGCOM-758100987-31929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EE95EE7DB3A482488E68FA4A7091999F00D3B6B1EA02B71F4D87658D2F0F66AE6A" ma:contentTypeVersion="153" ma:contentTypeDescription="Create a new document." ma:contentTypeScope="" ma:versionID="64dfd44ca1b7c4aebbced5dde92b5729">
  <xsd:schema xmlns:xsd="http://www.w3.org/2001/XMLSchema" xmlns:xs="http://www.w3.org/2001/XMLSchema" xmlns:p="http://schemas.microsoft.com/office/2006/metadata/properties" xmlns:ns2="4240f11c-4df2-4a37-9be1-bdf0d4dfc218" xmlns:ns3="fe73b3f6-a427-4a99-886e-da32c6de835d" xmlns:ns4="ad844e80-7513-4d59-8106-40a8f6a315d3" xmlns:ns5="a4eb6d0c-4d9f-43dd-94e5-954b3aecc36c" targetNamespace="http://schemas.microsoft.com/office/2006/metadata/properties" ma:root="true" ma:fieldsID="9d58d2a03883d2bf4c060b8561bb30a2" ns2:_="" ns3:_="" ns4:_="" ns5:_="">
    <xsd:import namespace="4240f11c-4df2-4a37-9be1-bdf0d4dfc218"/>
    <xsd:import namespace="fe73b3f6-a427-4a99-886e-da32c6de835d"/>
    <xsd:import namespace="ad844e80-7513-4d59-8106-40a8f6a315d3"/>
    <xsd:import namespace="a4eb6d0c-4d9f-43dd-94e5-954b3aecc36c"/>
    <xsd:element name="properties">
      <xsd:complexType>
        <xsd:sequence>
          <xsd:element name="documentManagement">
            <xsd:complexType>
              <xsd:all>
                <xsd:element ref="ns2:ECMX_SUMMARY" minOccurs="0"/>
                <xsd:element ref="ns3:c67668d6730c4bc2a26c654fc875ab99" minOccurs="0"/>
                <xsd:element ref="ns3:TaxCatchAll" minOccurs="0"/>
                <xsd:element ref="ns3:TaxCatchAllLabel" minOccurs="0"/>
                <xsd:element ref="ns3:o13d78bceb4b4178ab3c456bf4db706a" minOccurs="0"/>
                <xsd:element ref="ns3:na274824997947589a1bfdfb0b645b50" minOccurs="0"/>
                <xsd:element ref="ns3:kf1264ba1b22407abef15b09c01e8cf0" minOccurs="0"/>
                <xsd:element ref="ns3:b489bfe21c7249aba6a1ae186fa4e51c" minOccurs="0"/>
                <xsd:element ref="ns3:cbaf9fdaaf87475a8d0ae10d3e79318e" minOccurs="0"/>
                <xsd:element ref="ns2:ECMX_PUBLISHDATE" minOccurs="0"/>
                <xsd:element ref="ns2:ECMX_BUSINESSID" minOccurs="0"/>
                <xsd:element ref="ns2:ECMX_OPERATIONALID" minOccurs="0"/>
                <xsd:element ref="ns2:ECMX_ADDITIONALINFO" minOccurs="0"/>
                <xsd:element ref="ns3:ECMX_OWNER" minOccurs="0"/>
                <xsd:element ref="ns4:TaxKeywordTaxHTField" minOccurs="0"/>
                <xsd:element ref="ns5:MediaServiceLocation" minOccurs="0"/>
                <xsd:element ref="ns4:_dlc_DocId" minOccurs="0"/>
                <xsd:element ref="ns4:_dlc_DocIdUrl" minOccurs="0"/>
                <xsd:element ref="ns4:_dlc_DocIdPersistId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0f11c-4df2-4a37-9be1-bdf0d4dfc218" elementFormDefault="qualified">
    <xsd:import namespace="http://schemas.microsoft.com/office/2006/documentManagement/types"/>
    <xsd:import namespace="http://schemas.microsoft.com/office/infopath/2007/PartnerControls"/>
    <xsd:element name="ECMX_SUMMARY" ma:index="8" nillable="true" ma:displayName="Summary" ma:description="Short and distinct description of the document" ma:internalName="ECMX_SUMMARY">
      <xsd:simpleType>
        <xsd:restriction base="dms:Note">
          <xsd:maxLength value="255"/>
        </xsd:restriction>
      </xsd:simpleType>
    </xsd:element>
    <xsd:element name="ECMX_PUBLISHDATE" ma:index="23" nillable="true" ma:displayName="Publish Date" ma:description="Enter the date of publication or finalisation of this document" ma:format="DateOnly" ma:internalName="ECMX_PUBLISHDATE">
      <xsd:simpleType>
        <xsd:restriction base="dms:DateTime"/>
      </xsd:simpleType>
    </xsd:element>
    <xsd:element name="ECMX_BUSINESSID" ma:index="24" nillable="true" ma:displayName="Business ID" ma:description="Enter the business identifier of the document such as ECDC/IP/25" ma:internalName="ECMX_BUSINESSID">
      <xsd:simpleType>
        <xsd:restriction base="dms:Text">
          <xsd:maxLength value="255"/>
        </xsd:restriction>
      </xsd:simpleType>
    </xsd:element>
    <xsd:element name="ECMX_OPERATIONALID" ma:index="25" nillable="true" ma:displayName="Operational ID" ma:description="Enter the operational or workflow identifier such as 104.2.2.1" ma:internalName="ECMX_OPERATIONALID">
      <xsd:simpleType>
        <xsd:restriction base="dms:Text">
          <xsd:maxLength value="255"/>
        </xsd:restriction>
      </xsd:simpleType>
    </xsd:element>
    <xsd:element name="ECMX_ADDITIONALINFO" ma:index="26" nillable="true" ma:displayName="Additional Info" ma:description="Provide any additional notes or information about the document" ma:internalName="ECMX_ADDITIONALINF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3b3f6-a427-4a99-886e-da32c6de835d" elementFormDefault="qualified">
    <xsd:import namespace="http://schemas.microsoft.com/office/2006/documentManagement/types"/>
    <xsd:import namespace="http://schemas.microsoft.com/office/infopath/2007/PartnerControls"/>
    <xsd:element name="c67668d6730c4bc2a26c654fc875ab99" ma:index="9" nillable="true" ma:taxonomy="true" ma:internalName="c67668d6730c4bc2a26c654fc875ab99" ma:taxonomyFieldName="ECMX_CATEGORYLABEL" ma:displayName="Category Label" ma:default="662;#Communication|78eb7c99-aa5a-4fcf-ac48-9d35a30afe6d" ma:fieldId="{c67668d6-730c-4bc2-a26c-654fc875ab99}" ma:sspId="14c281f0-fdb2-43d6-8bd5-8268950107ba" ma:termSetId="c558570e-7e10-421a-aae8-97c91a6750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6db8dde0-a79d-417b-84c2-a70d3916e53d}" ma:internalName="TaxCatchAll" ma:showField="CatchAllData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6db8dde0-a79d-417b-84c2-a70d3916e53d}" ma:internalName="TaxCatchAllLabel" ma:readOnly="true" ma:showField="CatchAllDataLabel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13d78bceb4b4178ab3c456bf4db706a" ma:index="13" nillable="true" ma:taxonomy="true" ma:internalName="o13d78bceb4b4178ab3c456bf4db706a" ma:taxonomyFieldName="ECMX_DOCUMENTTYPE" ma:displayName="Document Type" ma:fieldId="{813d78bc-eb4b-4178-ab3c-456bf4db706a}" ma:sspId="14c281f0-fdb2-43d6-8bd5-8268950107ba" ma:termSetId="c389c416-3255-4b96-b67a-477bf9d78a2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a274824997947589a1bfdfb0b645b50" ma:index="15" nillable="true" ma:taxonomy="true" ma:internalName="na274824997947589a1bfdfb0b645b50" ma:taxonomyFieldName="ECMX_ENTITY" ma:displayName="Entity" ma:fieldId="{7a274824-9979-4758-9a1b-fdfb0b645b50}" ma:sspId="14c281f0-fdb2-43d6-8bd5-8268950107ba" ma:termSetId="642df4da-6b01-472d-8f33-07d3ed3a3a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f1264ba1b22407abef15b09c01e8cf0" ma:index="17" nillable="true" ma:taxonomy="true" ma:internalName="kf1264ba1b22407abef15b09c01e8cf0" ma:taxonomyFieldName="ECMX_DISEASEPATHOGEN" ma:displayName="Disease/Pathogen" ma:fieldId="{4f1264ba-1b22-407a-bef1-5b09c01e8cf0}" ma:sspId="14c281f0-fdb2-43d6-8bd5-8268950107ba" ma:termSetId="0299f09b-7697-48da-88c2-893786836c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489bfe21c7249aba6a1ae186fa4e51c" ma:index="19" nillable="true" ma:taxonomy="true" ma:internalName="b489bfe21c7249aba6a1ae186fa4e51c" ma:taxonomyFieldName="ECMX_DOCUMENTSTATUS" ma:displayName="Document Status" ma:default="1;#Draft|bed60e9a-f1b8-4691-a7e2-534f78067ff3" ma:fieldId="{b489bfe2-1c72-49ab-a6a1-ae186fa4e51c}" ma:sspId="14c281f0-fdb2-43d6-8bd5-8268950107ba" ma:termSetId="142c0697-2f33-49ef-84e0-8a01165d72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baf9fdaaf87475a8d0ae10d3e79318e" ma:index="21" nillable="true" ma:taxonomy="true" ma:internalName="cbaf9fdaaf87475a8d0ae10d3e79318e" ma:taxonomyFieldName="ECMX_LIFECYCLE" ma:displayName="Lifecycle" ma:default="2;#Active|50127695-0d4f-4ac1-ab93-ebc716c3e584" ma:fieldId="{cbaf9fda-af87-475a-8d0a-e10d3e79318e}" ma:sspId="14c281f0-fdb2-43d6-8bd5-8268950107ba" ma:termSetId="84fb9b37-c2b8-4969-9234-b37fe8170d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MX_OWNER" ma:index="27" nillable="true" ma:displayName="Owner" ma:list="UserInfo" ma:SharePointGroup="0" ma:internalName="ECMX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4e80-7513-4d59-8106-40a8f6a315d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8" nillable="true" ma:taxonomy="true" ma:internalName="TaxKeywordTaxHTField" ma:taxonomyFieldName="TaxKeyword" ma:displayName="Enterprise Keywords" ma:fieldId="{23f27201-bee3-471e-b2e7-b64fd8b7ca38}" ma:taxonomyMulti="true" ma:sspId="14c281f0-fdb2-43d6-8bd5-8268950107b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eb6d0c-4d9f-43dd-94e5-954b3aecc36c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3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14c281f0-fdb2-43d6-8bd5-8268950107ba" ContentTypeId="0x010100EE95EE7DB3A482488E68FA4A7091999F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4563DE-2DEF-461D-B525-7895A84DDE75}">
  <ds:schemaRefs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e73b3f6-a427-4a99-886e-da32c6de835d"/>
    <ds:schemaRef ds:uri="http://schemas.microsoft.com/office/2006/documentManagement/types"/>
    <ds:schemaRef ds:uri="a4eb6d0c-4d9f-43dd-94e5-954b3aecc36c"/>
    <ds:schemaRef ds:uri="ad844e80-7513-4d59-8106-40a8f6a315d3"/>
    <ds:schemaRef ds:uri="4240f11c-4df2-4a37-9be1-bdf0d4dfc21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5256E54-5209-45E7-BE29-DB6ACF6507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40f11c-4df2-4a37-9be1-bdf0d4dfc218"/>
    <ds:schemaRef ds:uri="fe73b3f6-a427-4a99-886e-da32c6de835d"/>
    <ds:schemaRef ds:uri="ad844e80-7513-4d59-8106-40a8f6a315d3"/>
    <ds:schemaRef ds:uri="a4eb6d0c-4d9f-43dd-94e5-954b3aecc3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530915-0C9B-4147-BD5E-4B3E0601837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1AE44E61-2A76-44DC-9F7E-5CB4E7BE31D6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FE5AE7E-EF2B-4F0F-A805-AF93ED1DA2F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1ae1734-edf5-47c2-b34c-0d487d4ec322}" enabled="1" method="Privileged" siteId="{6ad73702-409c-4046-ae59-cc4bea33450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277</Words>
  <Application>Microsoft Office PowerPoint</Application>
  <PresentationFormat>Vlastní</PresentationFormat>
  <Paragraphs>19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Mulish</vt:lpstr>
      <vt:lpstr>Roboto</vt:lpstr>
      <vt:lpstr>Arial</vt:lpstr>
      <vt:lpstr>Simple Light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Masha Trotzky</dc:creator>
  <cp:lastModifiedBy>Štěpánka Čechová</cp:lastModifiedBy>
  <cp:revision>7</cp:revision>
  <dcterms:modified xsi:type="dcterms:W3CDTF">2024-11-14T10:56:55Z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0x010100EE95EE7DB3A482488E68FA4A7091999F00D3B6B1EA02B71F4D87658D2F0F66AE6A</vt:lpwstr>
  </property>
  <property fmtid="{D5CDD505-2E9C-101B-9397-08002B2CF9AE}" pid="3" name="TaxKeyword">
    <vt:lpwstr/>
  </property>
  <property fmtid="{D5CDD505-2E9C-101B-9397-08002B2CF9AE}" pid="4" name="ECMX_DOCUMENTTYPE">
    <vt:lpwstr/>
  </property>
  <property fmtid="{D5CDD505-2E9C-101B-9397-08002B2CF9AE}" pid="5" name="ECMX_ENTITY">
    <vt:lpwstr>3;#ECDC|931345c4-86d9-4b39-a79a-5a8b0b90257f</vt:lpwstr>
  </property>
  <property fmtid="{D5CDD505-2E9C-101B-9397-08002B2CF9AE}" pid="6" name="ECMX_CATEGORYLABEL">
    <vt:lpwstr>432;#Internal Communications|6da40654-d6fe-4c3b-b33d-4ae66d383867</vt:lpwstr>
  </property>
  <property fmtid="{D5CDD505-2E9C-101B-9397-08002B2CF9AE}" pid="7" name="ECMX_LIFECYCLE">
    <vt:lpwstr>2;#Active|50127695-0d4f-4ac1-ab93-ebc716c3e584</vt:lpwstr>
  </property>
  <property fmtid="{D5CDD505-2E9C-101B-9397-08002B2CF9AE}" pid="8" name="ECMX_DISEASEPATHOGEN">
    <vt:lpwstr/>
  </property>
  <property fmtid="{D5CDD505-2E9C-101B-9397-08002B2CF9AE}" pid="9" name="ECMX_DOCUMENTSTATUS">
    <vt:lpwstr>1;#Draft|bed60e9a-f1b8-4691-a7e2-534f78067ff3</vt:lpwstr>
  </property>
  <property fmtid="{D5CDD505-2E9C-101B-9397-08002B2CF9AE}" pid="10" name="MediaServiceImageTags">
    <vt:lpwstr/>
  </property>
  <property fmtid="{D5CDD505-2E9C-101B-9397-08002B2CF9AE}" pid="11" name="lcf76f155ced4ddcb4097134ff3c332f">
    <vt:lpwstr/>
  </property>
  <property fmtid="{D5CDD505-2E9C-101B-9397-08002B2CF9AE}" pid="12" name="_dlc_DocIdItemGuid">
    <vt:lpwstr>b2eb5067-e0cb-4179-af58-4773d9b8ac05</vt:lpwstr>
  </property>
</Properties>
</file>